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8"/>
  </p:notesMasterIdLst>
  <p:sldIdLst>
    <p:sldId id="256" r:id="rId2"/>
    <p:sldId id="257" r:id="rId3"/>
    <p:sldId id="258" r:id="rId4"/>
    <p:sldId id="265" r:id="rId5"/>
    <p:sldId id="264" r:id="rId6"/>
    <p:sldId id="267" r:id="rId7"/>
    <p:sldId id="261" r:id="rId8"/>
    <p:sldId id="268" r:id="rId9"/>
    <p:sldId id="269" r:id="rId10"/>
    <p:sldId id="266" r:id="rId11"/>
    <p:sldId id="296" r:id="rId12"/>
    <p:sldId id="298" r:id="rId13"/>
    <p:sldId id="276" r:id="rId14"/>
    <p:sldId id="271" r:id="rId15"/>
    <p:sldId id="272" r:id="rId16"/>
    <p:sldId id="262" r:id="rId17"/>
    <p:sldId id="270" r:id="rId18"/>
    <p:sldId id="273" r:id="rId19"/>
    <p:sldId id="277" r:id="rId20"/>
    <p:sldId id="280" r:id="rId21"/>
    <p:sldId id="278" r:id="rId22"/>
    <p:sldId id="279" r:id="rId23"/>
    <p:sldId id="286" r:id="rId24"/>
    <p:sldId id="287" r:id="rId25"/>
    <p:sldId id="297" r:id="rId26"/>
    <p:sldId id="303" r:id="rId27"/>
    <p:sldId id="290" r:id="rId28"/>
    <p:sldId id="310" r:id="rId29"/>
    <p:sldId id="291" r:id="rId30"/>
    <p:sldId id="292" r:id="rId31"/>
    <p:sldId id="301" r:id="rId32"/>
    <p:sldId id="302" r:id="rId33"/>
    <p:sldId id="293" r:id="rId34"/>
    <p:sldId id="304" r:id="rId35"/>
    <p:sldId id="307" r:id="rId36"/>
    <p:sldId id="306" r:id="rId37"/>
    <p:sldId id="305" r:id="rId38"/>
    <p:sldId id="308" r:id="rId39"/>
    <p:sldId id="294" r:id="rId40"/>
    <p:sldId id="309" r:id="rId41"/>
    <p:sldId id="295" r:id="rId42"/>
    <p:sldId id="283" r:id="rId43"/>
    <p:sldId id="281" r:id="rId44"/>
    <p:sldId id="274" r:id="rId45"/>
    <p:sldId id="282" r:id="rId46"/>
    <p:sldId id="26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9527" autoAdjust="0"/>
    <p:restoredTop sz="79391" autoAdjust="0"/>
  </p:normalViewPr>
  <p:slideViewPr>
    <p:cSldViewPr>
      <p:cViewPr>
        <p:scale>
          <a:sx n="70" d="100"/>
          <a:sy n="70" d="100"/>
        </p:scale>
        <p:origin x="-2814" y="-1116"/>
      </p:cViewPr>
      <p:guideLst>
        <p:guide orient="horz" pos="2160"/>
        <p:guide pos="2880"/>
      </p:guideLst>
    </p:cSldViewPr>
  </p:slideViewPr>
  <p:outlineViewPr>
    <p:cViewPr>
      <p:scale>
        <a:sx n="33" d="100"/>
        <a:sy n="33" d="100"/>
      </p:scale>
      <p:origin x="48" y="37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4D6BF-8CE6-45F3-8AEA-09EDA65A3393}" type="datetimeFigureOut">
              <a:rPr lang="en-US" smtClean="0"/>
              <a:pPr/>
              <a:t>4/15/2014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7607A-DA87-492E-BB22-D8FFFB324D56}" type="slidenum">
              <a:rPr lang="en-US" smtClean="0"/>
              <a:pPr/>
              <a:t>‹#›</a:t>
            </a:fld>
            <a:endParaRPr lang="en-US"/>
          </a:p>
        </p:txBody>
      </p:sp>
    </p:spTree>
    <p:extLst>
      <p:ext uri="{BB962C8B-B14F-4D97-AF65-F5344CB8AC3E}">
        <p14:creationId xmlns:p14="http://schemas.microsoft.com/office/powerpoint/2010/main" val="399158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7607A-DA87-492E-BB22-D8FFFB324D5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7607A-DA87-492E-BB22-D8FFFB324D56}"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E746153-1B8A-40BA-B5D7-30A63BE9961A}" type="datetimeFigureOut">
              <a:rPr lang="en-US" smtClean="0"/>
              <a:pPr/>
              <a:t>4/15/2014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8DF0016-2BB7-4512-9B7D-7051AEE5D9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746153-1B8A-40BA-B5D7-30A63BE9961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746153-1B8A-40BA-B5D7-30A63BE9961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746153-1B8A-40BA-B5D7-30A63BE9961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746153-1B8A-40BA-B5D7-30A63BE9961A}"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746153-1B8A-40BA-B5D7-30A63BE9961A}"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E746153-1B8A-40BA-B5D7-30A63BE9961A}" type="datetimeFigureOut">
              <a:rPr lang="en-US" smtClean="0"/>
              <a:pPr/>
              <a:t>4/15/2014</a:t>
            </a:fld>
            <a:endParaRPr lang="en-US"/>
          </a:p>
        </p:txBody>
      </p:sp>
      <p:sp>
        <p:nvSpPr>
          <p:cNvPr id="27" name="Slide Number Placeholder 26"/>
          <p:cNvSpPr>
            <a:spLocks noGrp="1"/>
          </p:cNvSpPr>
          <p:nvPr>
            <p:ph type="sldNum" sz="quarter" idx="11"/>
          </p:nvPr>
        </p:nvSpPr>
        <p:spPr/>
        <p:txBody>
          <a:bodyPr rtlCol="0"/>
          <a:lstStyle/>
          <a:p>
            <a:fld id="{78DF0016-2BB7-4512-9B7D-7051AEE5D946}"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E746153-1B8A-40BA-B5D7-30A63BE9961A}" type="datetimeFigureOut">
              <a:rPr lang="en-US" smtClean="0"/>
              <a:pPr/>
              <a:t>4/15/2014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8DF0016-2BB7-4512-9B7D-7051AEE5D9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46153-1B8A-40BA-B5D7-30A63BE9961A}"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746153-1B8A-40BA-B5D7-30A63BE9961A}"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746153-1B8A-40BA-B5D7-30A63BE9961A}"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F0016-2BB7-4512-9B7D-7051AEE5D9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E746153-1B8A-40BA-B5D7-30A63BE9961A}" type="datetimeFigureOut">
              <a:rPr lang="en-US" smtClean="0"/>
              <a:pPr/>
              <a:t>4/15/2014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8DF0016-2BB7-4512-9B7D-7051AEE5D9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600" dirty="0" smtClean="0"/>
              <a:t>Driving Management System (DMS)</a:t>
            </a:r>
            <a:endParaRPr lang="en-US" sz="6600" dirty="0"/>
          </a:p>
        </p:txBody>
      </p:sp>
      <p:sp>
        <p:nvSpPr>
          <p:cNvPr id="3" name="Subtitle 2"/>
          <p:cNvSpPr>
            <a:spLocks noGrp="1"/>
          </p:cNvSpPr>
          <p:nvPr>
            <p:ph type="subTitle" idx="1"/>
          </p:nvPr>
        </p:nvSpPr>
        <p:spPr/>
        <p:txBody>
          <a:bodyPr/>
          <a:lstStyle/>
          <a:p>
            <a:r>
              <a:rPr lang="en-US" dirty="0" smtClean="0"/>
              <a:t>Group 26</a:t>
            </a:r>
          </a:p>
          <a:p>
            <a:r>
              <a:rPr lang="en-US" dirty="0" smtClean="0"/>
              <a:t>Aaron </a:t>
            </a:r>
            <a:r>
              <a:rPr lang="en-US" dirty="0" err="1" smtClean="0"/>
              <a:t>Kost</a:t>
            </a:r>
            <a:r>
              <a:rPr lang="en-US" dirty="0" smtClean="0"/>
              <a:t> (</a:t>
            </a:r>
            <a:r>
              <a:rPr lang="en-US" dirty="0" err="1" smtClean="0"/>
              <a:t>CpE</a:t>
            </a:r>
            <a:r>
              <a:rPr lang="en-US" dirty="0" smtClean="0"/>
              <a:t>)</a:t>
            </a:r>
          </a:p>
          <a:p>
            <a:r>
              <a:rPr lang="en-US" dirty="0" smtClean="0"/>
              <a:t>Sarah </a:t>
            </a:r>
            <a:r>
              <a:rPr lang="en-US" dirty="0" err="1" smtClean="0"/>
              <a:t>Bokunic</a:t>
            </a:r>
            <a:r>
              <a:rPr lang="en-US" dirty="0" smtClean="0"/>
              <a:t> (</a:t>
            </a:r>
            <a:r>
              <a:rPr lang="en-US" dirty="0" err="1" smtClean="0"/>
              <a:t>CpE</a:t>
            </a:r>
            <a:r>
              <a:rPr lang="en-US" dirty="0" smtClean="0"/>
              <a:t>)</a:t>
            </a:r>
          </a:p>
          <a:p>
            <a:r>
              <a:rPr lang="en-US" dirty="0" smtClean="0"/>
              <a:t>Victor Medina (EE)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 </a:t>
            </a:r>
            <a:endParaRPr lang="en-US" dirty="0"/>
          </a:p>
        </p:txBody>
      </p:sp>
      <p:sp>
        <p:nvSpPr>
          <p:cNvPr id="3" name="Content Placeholder 2"/>
          <p:cNvSpPr>
            <a:spLocks noGrp="1"/>
          </p:cNvSpPr>
          <p:nvPr>
            <p:ph idx="1"/>
          </p:nvPr>
        </p:nvSpPr>
        <p:spPr>
          <a:xfrm>
            <a:off x="457200" y="2209800"/>
            <a:ext cx="4267200" cy="4364736"/>
          </a:xfrm>
        </p:spPr>
        <p:txBody>
          <a:bodyPr/>
          <a:lstStyle/>
          <a:p>
            <a:pPr>
              <a:buNone/>
            </a:pPr>
            <a:r>
              <a:rPr lang="en-US" sz="2000" b="1" dirty="0" smtClean="0"/>
              <a:t>Master Device:</a:t>
            </a:r>
          </a:p>
          <a:p>
            <a:r>
              <a:rPr lang="en-US" sz="2000" dirty="0" smtClean="0">
                <a:solidFill>
                  <a:schemeClr val="tx1"/>
                </a:solidFill>
              </a:rPr>
              <a:t>RN-42</a:t>
            </a:r>
          </a:p>
          <a:p>
            <a:pPr lvl="1"/>
            <a:r>
              <a:rPr lang="en-US" sz="1800" dirty="0" smtClean="0">
                <a:solidFill>
                  <a:schemeClr val="tx1"/>
                </a:solidFill>
              </a:rPr>
              <a:t>Responsible for communication between hardware peripherals.</a:t>
            </a:r>
          </a:p>
          <a:p>
            <a:pPr>
              <a:buNone/>
            </a:pPr>
            <a:r>
              <a:rPr lang="en-US" sz="2000" b="1" dirty="0" smtClean="0"/>
              <a:t>Slave Device:</a:t>
            </a:r>
          </a:p>
          <a:p>
            <a:r>
              <a:rPr lang="en-US" sz="2000" dirty="0" smtClean="0">
                <a:solidFill>
                  <a:schemeClr val="tx1"/>
                </a:solidFill>
              </a:rPr>
              <a:t>HC-06</a:t>
            </a:r>
          </a:p>
          <a:p>
            <a:pPr lvl="1"/>
            <a:r>
              <a:rPr lang="en-US" sz="1800" dirty="0" smtClean="0">
                <a:solidFill>
                  <a:schemeClr val="tx1"/>
                </a:solidFill>
              </a:rPr>
              <a:t>Responsible for communication between hardware peripherals and Android device.</a:t>
            </a:r>
          </a:p>
          <a:p>
            <a:pPr lvl="1"/>
            <a:r>
              <a:rPr lang="en-US" sz="1800" dirty="0" smtClean="0">
                <a:solidFill>
                  <a:schemeClr val="tx1"/>
                </a:solidFill>
              </a:rPr>
              <a:t>Also responsible for receiving instructions from master device.</a:t>
            </a:r>
            <a:endParaRPr lang="en-US" sz="1800"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4800600" y="2971800"/>
            <a:ext cx="410912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idx="1"/>
          </p:nvPr>
        </p:nvSpPr>
        <p:spPr>
          <a:xfrm>
            <a:off x="457200" y="2249424"/>
            <a:ext cx="4572000" cy="4325112"/>
          </a:xfrm>
        </p:spPr>
        <p:txBody>
          <a:bodyPr>
            <a:normAutofit/>
          </a:bodyPr>
          <a:lstStyle/>
          <a:p>
            <a:r>
              <a:rPr lang="en-US" sz="2000" dirty="0" smtClean="0"/>
              <a:t>Bluetooth is not the best method for video streaming to an Android device.</a:t>
            </a:r>
          </a:p>
          <a:p>
            <a:r>
              <a:rPr lang="en-US" sz="2000" dirty="0" smtClean="0"/>
              <a:t>A Raspberry Pi will be used with an attached wireless adapter USB to connect the camera and Android wirelessly.</a:t>
            </a:r>
          </a:p>
          <a:p>
            <a:r>
              <a:rPr lang="en-US" sz="2000" dirty="0" smtClean="0"/>
              <a:t>May integrate sensors using the wireless communication provided by the Raspberry Pi.</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5029200" y="2514600"/>
            <a:ext cx="3810000" cy="2730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Management</a:t>
            </a:r>
            <a:endParaRPr lang="en-US" dirty="0"/>
          </a:p>
        </p:txBody>
      </p:sp>
      <p:sp>
        <p:nvSpPr>
          <p:cNvPr id="3" name="Content Placeholder 2"/>
          <p:cNvSpPr>
            <a:spLocks noGrp="1"/>
          </p:cNvSpPr>
          <p:nvPr>
            <p:ph idx="1"/>
          </p:nvPr>
        </p:nvSpPr>
        <p:spPr/>
        <p:txBody>
          <a:bodyPr/>
          <a:lstStyle/>
          <a:p>
            <a:r>
              <a:rPr lang="en-US" sz="2000" dirty="0" smtClean="0"/>
              <a:t>Car battery</a:t>
            </a:r>
          </a:p>
          <a:p>
            <a:pPr lvl="1"/>
            <a:r>
              <a:rPr lang="en-US" sz="1800" dirty="0" smtClean="0">
                <a:solidFill>
                  <a:schemeClr val="tx1"/>
                </a:solidFill>
              </a:rPr>
              <a:t>Requires wires to be ran across the vehicle.</a:t>
            </a:r>
          </a:p>
          <a:p>
            <a:pPr lvl="1"/>
            <a:r>
              <a:rPr lang="en-US" sz="1800" dirty="0" smtClean="0">
                <a:solidFill>
                  <a:schemeClr val="tx1"/>
                </a:solidFill>
              </a:rPr>
              <a:t>Consistent 12V source.</a:t>
            </a:r>
          </a:p>
          <a:p>
            <a:pPr lvl="1"/>
            <a:r>
              <a:rPr lang="en-US" sz="1800" dirty="0" smtClean="0">
                <a:solidFill>
                  <a:schemeClr val="tx1"/>
                </a:solidFill>
              </a:rPr>
              <a:t>Could drain the battery while vehicle is not in use.</a:t>
            </a:r>
          </a:p>
          <a:p>
            <a:r>
              <a:rPr lang="en-US" sz="2000" dirty="0" smtClean="0"/>
              <a:t>Batteries</a:t>
            </a:r>
          </a:p>
          <a:p>
            <a:pPr lvl="1"/>
            <a:r>
              <a:rPr lang="en-US" sz="1800" dirty="0" smtClean="0">
                <a:solidFill>
                  <a:schemeClr val="tx1"/>
                </a:solidFill>
              </a:rPr>
              <a:t>Can be recharged by the driver.</a:t>
            </a:r>
          </a:p>
          <a:p>
            <a:pPr lvl="1"/>
            <a:r>
              <a:rPr lang="en-US" sz="1800" dirty="0" smtClean="0">
                <a:solidFill>
                  <a:schemeClr val="tx1"/>
                </a:solidFill>
              </a:rPr>
              <a:t>Does not require wires to be ran across the vehicle.</a:t>
            </a:r>
          </a:p>
          <a:p>
            <a:pPr lvl="1"/>
            <a:r>
              <a:rPr lang="en-US" sz="1800" dirty="0" smtClean="0">
                <a:solidFill>
                  <a:schemeClr val="tx1"/>
                </a:solidFill>
              </a:rPr>
              <a:t>Additional costs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Management</a:t>
            </a:r>
            <a:endParaRPr lang="en-US" dirty="0"/>
          </a:p>
        </p:txBody>
      </p:sp>
      <p:sp>
        <p:nvSpPr>
          <p:cNvPr id="3" name="Content Placeholder 2"/>
          <p:cNvSpPr>
            <a:spLocks noGrp="1"/>
          </p:cNvSpPr>
          <p:nvPr>
            <p:ph idx="1"/>
          </p:nvPr>
        </p:nvSpPr>
        <p:spPr/>
        <p:txBody>
          <a:bodyPr/>
          <a:lstStyle/>
          <a:p>
            <a:r>
              <a:rPr lang="en-US" sz="2000" dirty="0" smtClean="0"/>
              <a:t>18650  8.4V 2200mAh Lithium-ion battery pack.</a:t>
            </a:r>
          </a:p>
          <a:p>
            <a:r>
              <a:rPr lang="en-US" sz="2000" dirty="0" smtClean="0"/>
              <a:t>MCP7384 charge controller for the Lithium-ion battery.</a:t>
            </a:r>
          </a:p>
          <a:p>
            <a:r>
              <a:rPr lang="en-US" sz="2000" dirty="0" smtClean="0"/>
              <a:t>Chose LDO regulators for simplicity and price.</a:t>
            </a:r>
          </a:p>
          <a:p>
            <a:pPr lvl="1"/>
            <a:r>
              <a:rPr lang="en-US" sz="1800" dirty="0" smtClean="0">
                <a:solidFill>
                  <a:schemeClr val="tx1"/>
                </a:solidFill>
              </a:rPr>
              <a:t>5V LDO regulator to power sensors and Op-amps.</a:t>
            </a:r>
          </a:p>
          <a:p>
            <a:pPr lvl="1"/>
            <a:r>
              <a:rPr lang="en-US" sz="1800" dirty="0" smtClean="0">
                <a:solidFill>
                  <a:schemeClr val="tx1"/>
                </a:solidFill>
              </a:rPr>
              <a:t>3.3V LDO regulator to power MCU and Bluetooth Modules.</a:t>
            </a:r>
          </a:p>
          <a:p>
            <a:r>
              <a:rPr lang="en-US" sz="2000" dirty="0" smtClean="0"/>
              <a:t>Raspberry Pi will be powered through the cigarette lighter located at the front of the vehicle.</a:t>
            </a:r>
          </a:p>
          <a:p>
            <a:r>
              <a:rPr lang="en-US" sz="2000" dirty="0" smtClean="0">
                <a:solidFill>
                  <a:schemeClr val="tx1"/>
                </a:solidFill>
              </a:rPr>
              <a:t>Android device being used can be charged using the micro-</a:t>
            </a:r>
            <a:r>
              <a:rPr lang="en-US" sz="2000" dirty="0" err="1" smtClean="0">
                <a:solidFill>
                  <a:schemeClr val="tx1"/>
                </a:solidFill>
              </a:rPr>
              <a:t>usb</a:t>
            </a:r>
            <a:r>
              <a:rPr lang="en-US" sz="2000" dirty="0" smtClean="0">
                <a:solidFill>
                  <a:schemeClr val="tx1"/>
                </a:solidFill>
              </a:rPr>
              <a:t> connection </a:t>
            </a:r>
            <a:r>
              <a:rPr lang="en-US" sz="2000" dirty="0" smtClean="0"/>
              <a:t>on</a:t>
            </a:r>
            <a:r>
              <a:rPr lang="en-US" sz="2000" dirty="0" smtClean="0">
                <a:solidFill>
                  <a:schemeClr val="tx1"/>
                </a:solidFill>
              </a:rPr>
              <a:t> the Vehicle Interface.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Lane Swap Assistance</a:t>
            </a:r>
            <a:endParaRPr lang="en-US" dirty="0"/>
          </a:p>
        </p:txBody>
      </p:sp>
      <p:sp>
        <p:nvSpPr>
          <p:cNvPr id="3" name="Content Placeholder 2"/>
          <p:cNvSpPr>
            <a:spLocks noGrp="1"/>
          </p:cNvSpPr>
          <p:nvPr>
            <p:ph idx="1"/>
          </p:nvPr>
        </p:nvSpPr>
        <p:spPr/>
        <p:txBody>
          <a:bodyPr>
            <a:normAutofit/>
          </a:bodyPr>
          <a:lstStyle/>
          <a:p>
            <a:r>
              <a:rPr lang="en-US" sz="2000" dirty="0" smtClean="0"/>
              <a:t>Monitor area behind the vehicle while changing lanes.</a:t>
            </a:r>
          </a:p>
          <a:p>
            <a:r>
              <a:rPr lang="en-US" sz="2000" dirty="0" smtClean="0"/>
              <a:t>Alerts driver when a vehicle is approaching from the rear.</a:t>
            </a:r>
          </a:p>
          <a:p>
            <a:r>
              <a:rPr lang="en-US" sz="2000" dirty="0" smtClean="0"/>
              <a:t>Unfortunately Ford has not added a turn signal identifier within the </a:t>
            </a:r>
            <a:r>
              <a:rPr lang="en-US" sz="2000" dirty="0" err="1" smtClean="0"/>
              <a:t>OpenXC</a:t>
            </a:r>
            <a:r>
              <a:rPr lang="en-US" sz="2000" dirty="0" smtClean="0"/>
              <a:t> library. </a:t>
            </a:r>
          </a:p>
          <a:p>
            <a:endParaRPr lang="en-US" sz="2000" dirty="0"/>
          </a:p>
        </p:txBody>
      </p:sp>
      <p:pic>
        <p:nvPicPr>
          <p:cNvPr id="4" name="image08.png"/>
          <p:cNvPicPr/>
          <p:nvPr/>
        </p:nvPicPr>
        <p:blipFill>
          <a:blip r:embed="rId2"/>
          <a:stretch>
            <a:fillRect/>
          </a:stretch>
        </p:blipFill>
        <p:spPr>
          <a:xfrm>
            <a:off x="2362200" y="3886200"/>
            <a:ext cx="4495800" cy="2438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Lane Swap Assistance</a:t>
            </a:r>
            <a:endParaRPr lang="en-US" dirty="0"/>
          </a:p>
        </p:txBody>
      </p:sp>
      <p:pic>
        <p:nvPicPr>
          <p:cNvPr id="14337" name="Picture 1" descr="C:\Users\Victor\Desktop\CDR\Pictures\blindspot.png"/>
          <p:cNvPicPr>
            <a:picLocks noGrp="1" noChangeAspect="1" noChangeArrowheads="1"/>
          </p:cNvPicPr>
          <p:nvPr>
            <p:ph idx="1"/>
          </p:nvPr>
        </p:nvPicPr>
        <p:blipFill>
          <a:blip r:embed="rId2"/>
          <a:srcRect/>
          <a:stretch>
            <a:fillRect/>
          </a:stretch>
        </p:blipFill>
        <p:spPr bwMode="auto">
          <a:xfrm>
            <a:off x="533400" y="2438400"/>
            <a:ext cx="7658764" cy="38560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Lane Swap Assistance</a:t>
            </a:r>
            <a:endParaRPr lang="en-US" dirty="0"/>
          </a:p>
        </p:txBody>
      </p:sp>
      <p:sp>
        <p:nvSpPr>
          <p:cNvPr id="3" name="Content Placeholder 2"/>
          <p:cNvSpPr>
            <a:spLocks noGrp="1"/>
          </p:cNvSpPr>
          <p:nvPr>
            <p:ph idx="1"/>
          </p:nvPr>
        </p:nvSpPr>
        <p:spPr>
          <a:xfrm>
            <a:off x="457200" y="2249424"/>
            <a:ext cx="5638800" cy="4325112"/>
          </a:xfrm>
        </p:spPr>
        <p:txBody>
          <a:bodyPr/>
          <a:lstStyle/>
          <a:p>
            <a:pPr>
              <a:buNone/>
            </a:pPr>
            <a:r>
              <a:rPr lang="en-US" sz="2000" b="1" dirty="0" smtClean="0"/>
              <a:t>Sensor:</a:t>
            </a:r>
          </a:p>
          <a:p>
            <a:r>
              <a:rPr lang="en-US" sz="2000" dirty="0" smtClean="0"/>
              <a:t>HB100 microwave sensor</a:t>
            </a:r>
          </a:p>
          <a:p>
            <a:pPr lvl="1"/>
            <a:r>
              <a:rPr lang="en-US" sz="1800" dirty="0" smtClean="0">
                <a:solidFill>
                  <a:schemeClr val="tx1"/>
                </a:solidFill>
              </a:rPr>
              <a:t>5v Supply Voltage</a:t>
            </a:r>
          </a:p>
          <a:p>
            <a:pPr lvl="1"/>
            <a:r>
              <a:rPr lang="en-US" sz="1800" dirty="0" smtClean="0">
                <a:solidFill>
                  <a:schemeClr val="tx1"/>
                </a:solidFill>
              </a:rPr>
              <a:t>30mA supply current</a:t>
            </a:r>
          </a:p>
          <a:p>
            <a:pPr lvl="1"/>
            <a:r>
              <a:rPr lang="en-US" sz="1800" dirty="0" smtClean="0">
                <a:solidFill>
                  <a:schemeClr val="tx1"/>
                </a:solidFill>
              </a:rPr>
              <a:t>Max detection range of 15m</a:t>
            </a:r>
          </a:p>
          <a:p>
            <a:r>
              <a:rPr lang="en-US" sz="2000" dirty="0" smtClean="0"/>
              <a:t>Microwaves can penetrate certain materials.</a:t>
            </a:r>
          </a:p>
          <a:p>
            <a:pPr lvl="1"/>
            <a:r>
              <a:rPr lang="en-US" sz="1800" dirty="0" smtClean="0">
                <a:solidFill>
                  <a:schemeClr val="tx1"/>
                </a:solidFill>
              </a:rPr>
              <a:t>Glass, plastic, and paper </a:t>
            </a:r>
          </a:p>
          <a:p>
            <a:r>
              <a:rPr lang="en-US" sz="2000" dirty="0" smtClean="0"/>
              <a:t>Measures changes in frequency.</a:t>
            </a:r>
            <a:endParaRPr lang="en-US" sz="2000" dirty="0" smtClean="0">
              <a:solidFill>
                <a:schemeClr val="tx1"/>
              </a:solidFill>
            </a:endParaRPr>
          </a:p>
          <a:p>
            <a:r>
              <a:rPr lang="en-US" sz="2000" dirty="0" smtClean="0"/>
              <a:t>Analog output signal is in the range of microvolts (µV).</a:t>
            </a:r>
          </a:p>
          <a:p>
            <a:pPr lvl="1"/>
            <a:r>
              <a:rPr lang="en-US" sz="1800" dirty="0" smtClean="0">
                <a:solidFill>
                  <a:schemeClr val="tx1"/>
                </a:solidFill>
              </a:rPr>
              <a:t>Requires a large amplifying stage.</a:t>
            </a: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dirty="0"/>
          </a:p>
        </p:txBody>
      </p:sp>
      <p:pic>
        <p:nvPicPr>
          <p:cNvPr id="5122" name="Picture 2"/>
          <p:cNvPicPr>
            <a:picLocks noChangeAspect="1" noChangeArrowheads="1"/>
          </p:cNvPicPr>
          <p:nvPr/>
        </p:nvPicPr>
        <p:blipFill>
          <a:blip r:embed="rId2"/>
          <a:srcRect/>
          <a:stretch>
            <a:fillRect/>
          </a:stretch>
        </p:blipFill>
        <p:spPr bwMode="auto">
          <a:xfrm>
            <a:off x="5943600" y="2971800"/>
            <a:ext cx="2819400" cy="2182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Lane Swap Assistance</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Amplifying Stage:</a:t>
            </a:r>
          </a:p>
          <a:p>
            <a:r>
              <a:rPr lang="en-US" sz="2000" dirty="0" smtClean="0"/>
              <a:t>Large gain of approximately 12000.</a:t>
            </a:r>
          </a:p>
          <a:p>
            <a:r>
              <a:rPr lang="en-US" sz="2000" dirty="0" smtClean="0"/>
              <a:t>Comparator attached to provide an easy to read signal for MCU.</a:t>
            </a:r>
          </a:p>
          <a:p>
            <a:r>
              <a:rPr lang="en-US" sz="2000" dirty="0" smtClean="0"/>
              <a:t>Summing Amplifier with a non-inverting op-amp attached for increased gain.</a:t>
            </a:r>
            <a:endParaRPr lang="en-US" sz="2000" dirty="0"/>
          </a:p>
        </p:txBody>
      </p:sp>
      <p:pic>
        <p:nvPicPr>
          <p:cNvPr id="4100" name="Picture 4"/>
          <p:cNvPicPr>
            <a:picLocks noChangeAspect="1" noChangeArrowheads="1"/>
          </p:cNvPicPr>
          <p:nvPr/>
        </p:nvPicPr>
        <p:blipFill>
          <a:blip r:embed="rId2"/>
          <a:srcRect/>
          <a:stretch>
            <a:fillRect/>
          </a:stretch>
        </p:blipFill>
        <p:spPr bwMode="auto">
          <a:xfrm>
            <a:off x="2819399" y="3810000"/>
            <a:ext cx="6101061"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Lane Swap Assistance</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228600" y="2286000"/>
            <a:ext cx="4343400" cy="2149234"/>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33400" y="4343400"/>
            <a:ext cx="3582801" cy="2209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572000" y="4419600"/>
            <a:ext cx="3733800" cy="2143899"/>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503954" y="2133600"/>
            <a:ext cx="449552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a:t>
            </a:r>
            <a:endParaRPr lang="en-US" dirty="0"/>
          </a:p>
        </p:txBody>
      </p:sp>
      <p:sp>
        <p:nvSpPr>
          <p:cNvPr id="3" name="Content Placeholder 2"/>
          <p:cNvSpPr>
            <a:spLocks noGrp="1"/>
          </p:cNvSpPr>
          <p:nvPr>
            <p:ph idx="1"/>
          </p:nvPr>
        </p:nvSpPr>
        <p:spPr/>
        <p:txBody>
          <a:bodyPr/>
          <a:lstStyle/>
          <a:p>
            <a:r>
              <a:rPr lang="en-US" sz="2000" dirty="0" smtClean="0"/>
              <a:t>Monitor distance between drivers vehicle and vehicle directly towards the front.</a:t>
            </a:r>
          </a:p>
          <a:p>
            <a:r>
              <a:rPr lang="en-US" sz="2000" dirty="0" smtClean="0"/>
              <a:t> Alert driver of potential collision based on vehicle speed and measured distance.</a:t>
            </a:r>
          </a:p>
          <a:p>
            <a:r>
              <a:rPr lang="en-US" sz="2000" dirty="0" smtClean="0"/>
              <a:t>Activated while vehicle is being operated over </a:t>
            </a:r>
            <a:r>
              <a:rPr lang="en-US" sz="2000" dirty="0" smtClean="0"/>
              <a:t>35</a:t>
            </a:r>
            <a:r>
              <a:rPr lang="en-US" sz="2000" dirty="0" smtClean="0"/>
              <a:t>mph </a:t>
            </a:r>
            <a:r>
              <a:rPr lang="en-US" sz="2000" dirty="0" smtClean="0"/>
              <a:t>to conserve battery life.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Motivation and Goals</a:t>
            </a:r>
            <a:endParaRPr lang="en-US" dirty="0"/>
          </a:p>
        </p:txBody>
      </p:sp>
      <p:sp>
        <p:nvSpPr>
          <p:cNvPr id="3" name="Content Placeholder 2"/>
          <p:cNvSpPr>
            <a:spLocks noGrp="1"/>
          </p:cNvSpPr>
          <p:nvPr>
            <p:ph idx="1"/>
          </p:nvPr>
        </p:nvSpPr>
        <p:spPr/>
        <p:txBody>
          <a:bodyPr/>
          <a:lstStyle/>
          <a:p>
            <a:r>
              <a:rPr lang="en-US" sz="2000" b="1" dirty="0" smtClean="0"/>
              <a:t>Motivation:</a:t>
            </a:r>
          </a:p>
          <a:p>
            <a:pPr lvl="1"/>
            <a:r>
              <a:rPr lang="en-US" sz="1800" dirty="0" smtClean="0">
                <a:solidFill>
                  <a:schemeClr val="tx1"/>
                </a:solidFill>
              </a:rPr>
              <a:t>Provide a sophisticated feedback system for fuel efficiency.</a:t>
            </a:r>
          </a:p>
          <a:p>
            <a:pPr lvl="1"/>
            <a:r>
              <a:rPr lang="en-US" sz="1800" dirty="0" smtClean="0">
                <a:solidFill>
                  <a:schemeClr val="tx1"/>
                </a:solidFill>
              </a:rPr>
              <a:t>Alternative to traditional manufacturer options and aftermarket upgrades.</a:t>
            </a:r>
            <a:endParaRPr lang="en-US" sz="2000" dirty="0" smtClean="0">
              <a:solidFill>
                <a:schemeClr val="tx1"/>
              </a:solidFill>
            </a:endParaRPr>
          </a:p>
          <a:p>
            <a:r>
              <a:rPr lang="en-US" sz="2000" b="1" dirty="0" smtClean="0"/>
              <a:t>Goals:</a:t>
            </a:r>
          </a:p>
          <a:p>
            <a:pPr lvl="1"/>
            <a:r>
              <a:rPr lang="en-US" sz="1800" dirty="0" smtClean="0">
                <a:solidFill>
                  <a:schemeClr val="tx1"/>
                </a:solidFill>
              </a:rPr>
              <a:t>Low cost</a:t>
            </a:r>
          </a:p>
          <a:p>
            <a:pPr lvl="1"/>
            <a:r>
              <a:rPr lang="en-US" sz="1800" dirty="0" smtClean="0">
                <a:solidFill>
                  <a:schemeClr val="tx1"/>
                </a:solidFill>
              </a:rPr>
              <a:t>Easy to use android application.</a:t>
            </a:r>
          </a:p>
          <a:p>
            <a:pPr lvl="1"/>
            <a:r>
              <a:rPr lang="en-US" sz="1800" dirty="0" smtClean="0">
                <a:solidFill>
                  <a:schemeClr val="tx1"/>
                </a:solidFill>
              </a:rPr>
              <a:t> Robust</a:t>
            </a:r>
          </a:p>
          <a:p>
            <a:pPr lvl="2"/>
            <a:r>
              <a:rPr lang="en-US" sz="1600" dirty="0" smtClean="0">
                <a:solidFill>
                  <a:schemeClr val="tx1"/>
                </a:solidFill>
              </a:rPr>
              <a:t>Operate in harsh weather and driving conditions.</a:t>
            </a:r>
          </a:p>
          <a:p>
            <a:pPr lvl="1"/>
            <a:endParaRPr lang="en-US" sz="18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a:t>
            </a:r>
            <a:endParaRPr lang="en-US" dirty="0"/>
          </a:p>
        </p:txBody>
      </p:sp>
      <p:pic>
        <p:nvPicPr>
          <p:cNvPr id="9217" name="Picture 1" descr="C:\Users\Victor\Desktop\CDR\Pictures\collision.png"/>
          <p:cNvPicPr>
            <a:picLocks noChangeAspect="1" noChangeArrowheads="1"/>
          </p:cNvPicPr>
          <p:nvPr/>
        </p:nvPicPr>
        <p:blipFill>
          <a:blip r:embed="rId2"/>
          <a:srcRect/>
          <a:stretch>
            <a:fillRect/>
          </a:stretch>
        </p:blipFill>
        <p:spPr bwMode="auto">
          <a:xfrm>
            <a:off x="685800" y="2286000"/>
            <a:ext cx="7658764" cy="38560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Collision Detection</a:t>
            </a:r>
            <a:endParaRPr lang="en-US" dirty="0"/>
          </a:p>
        </p:txBody>
      </p:sp>
      <p:sp>
        <p:nvSpPr>
          <p:cNvPr id="3" name="Content Placeholder 2"/>
          <p:cNvSpPr>
            <a:spLocks noGrp="1"/>
          </p:cNvSpPr>
          <p:nvPr>
            <p:ph idx="1"/>
          </p:nvPr>
        </p:nvSpPr>
        <p:spPr>
          <a:xfrm>
            <a:off x="457200" y="2249424"/>
            <a:ext cx="5410200" cy="4325112"/>
          </a:xfrm>
        </p:spPr>
        <p:txBody>
          <a:bodyPr/>
          <a:lstStyle/>
          <a:p>
            <a:pPr>
              <a:buNone/>
            </a:pPr>
            <a:r>
              <a:rPr lang="en-US" sz="2000" b="1" dirty="0" smtClean="0"/>
              <a:t>Sensor:</a:t>
            </a:r>
          </a:p>
          <a:p>
            <a:r>
              <a:rPr lang="en-US" sz="2000" dirty="0" err="1" smtClean="0"/>
              <a:t>Maxbotix</a:t>
            </a:r>
            <a:r>
              <a:rPr lang="en-US" sz="2000" dirty="0" smtClean="0"/>
              <a:t> LV-EZ1 Ultrasonic Sensor</a:t>
            </a:r>
          </a:p>
          <a:p>
            <a:pPr lvl="1"/>
            <a:r>
              <a:rPr lang="en-US" sz="1800" dirty="0" smtClean="0">
                <a:solidFill>
                  <a:schemeClr val="tx1"/>
                </a:solidFill>
              </a:rPr>
              <a:t>2.5V to 5.5V supply voltage</a:t>
            </a:r>
          </a:p>
          <a:p>
            <a:pPr lvl="1"/>
            <a:r>
              <a:rPr lang="en-US" sz="1800" dirty="0" smtClean="0">
                <a:solidFill>
                  <a:schemeClr val="tx1"/>
                </a:solidFill>
              </a:rPr>
              <a:t>Low 2ma supply current</a:t>
            </a:r>
          </a:p>
          <a:p>
            <a:pPr lvl="1"/>
            <a:r>
              <a:rPr lang="en-US" sz="1800" dirty="0" smtClean="0">
                <a:solidFill>
                  <a:schemeClr val="tx1"/>
                </a:solidFill>
              </a:rPr>
              <a:t>PWM and Analog outputs</a:t>
            </a:r>
          </a:p>
          <a:p>
            <a:pPr lvl="1"/>
            <a:r>
              <a:rPr lang="en-US" sz="1800" dirty="0" smtClean="0">
                <a:solidFill>
                  <a:schemeClr val="tx1"/>
                </a:solidFill>
              </a:rPr>
              <a:t>Max distance of 6.5m </a:t>
            </a:r>
          </a:p>
          <a:p>
            <a:r>
              <a:rPr lang="en-US" sz="2000" dirty="0" smtClean="0"/>
              <a:t>Can be used to determine distance between the vehicle and an object towards the front.</a:t>
            </a:r>
          </a:p>
          <a:p>
            <a:endParaRPr lang="en-US" sz="2000" dirty="0" smtClean="0"/>
          </a:p>
        </p:txBody>
      </p:sp>
      <p:pic>
        <p:nvPicPr>
          <p:cNvPr id="1026" name="Picture 2" descr="C:\Users\Victor\Desktop\CDR\Pictures\maxbotix.jpeg"/>
          <p:cNvPicPr>
            <a:picLocks noChangeAspect="1" noChangeArrowheads="1"/>
          </p:cNvPicPr>
          <p:nvPr/>
        </p:nvPicPr>
        <p:blipFill>
          <a:blip r:embed="rId2" cstate="print"/>
          <a:srcRect/>
          <a:stretch>
            <a:fillRect/>
          </a:stretch>
        </p:blipFill>
        <p:spPr bwMode="auto">
          <a:xfrm>
            <a:off x="5867400" y="2667000"/>
            <a:ext cx="1828800" cy="1828800"/>
          </a:xfrm>
          <a:prstGeom prst="rect">
            <a:avLst/>
          </a:prstGeom>
          <a:noFill/>
        </p:spPr>
      </p:pic>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Detection</a:t>
            </a:r>
            <a:endParaRPr lang="en-US" dirty="0"/>
          </a:p>
        </p:txBody>
      </p:sp>
      <p:pic>
        <p:nvPicPr>
          <p:cNvPr id="6146" name="Picture 2"/>
          <p:cNvPicPr>
            <a:picLocks noChangeAspect="1" noChangeArrowheads="1"/>
          </p:cNvPicPr>
          <p:nvPr/>
        </p:nvPicPr>
        <p:blipFill>
          <a:blip r:embed="rId2"/>
          <a:srcRect/>
          <a:stretch>
            <a:fillRect/>
          </a:stretch>
        </p:blipFill>
        <p:spPr bwMode="auto">
          <a:xfrm>
            <a:off x="381000" y="2209800"/>
            <a:ext cx="4343400" cy="2111429"/>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514600" y="4343400"/>
            <a:ext cx="4082746" cy="2286000"/>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4876800" y="1752600"/>
            <a:ext cx="407698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Fuel Efficiency</a:t>
            </a:r>
            <a:endParaRPr lang="en-US" dirty="0"/>
          </a:p>
        </p:txBody>
      </p:sp>
      <p:sp>
        <p:nvSpPr>
          <p:cNvPr id="8" name="Content Placeholder 7"/>
          <p:cNvSpPr>
            <a:spLocks noGrp="1"/>
          </p:cNvSpPr>
          <p:nvPr>
            <p:ph idx="1"/>
          </p:nvPr>
        </p:nvSpPr>
        <p:spPr/>
        <p:txBody>
          <a:bodyPr>
            <a:normAutofit/>
          </a:bodyPr>
          <a:lstStyle/>
          <a:p>
            <a:r>
              <a:rPr lang="en-US" sz="2000" dirty="0" smtClean="0"/>
              <a:t>Use </a:t>
            </a:r>
            <a:r>
              <a:rPr lang="en-US" sz="2000" dirty="0" err="1" smtClean="0"/>
              <a:t>OpenXC</a:t>
            </a:r>
            <a:r>
              <a:rPr lang="en-US" sz="2000" dirty="0" smtClean="0"/>
              <a:t> data to calculate fuel efficiency in real time</a:t>
            </a:r>
          </a:p>
          <a:p>
            <a:r>
              <a:rPr lang="en-US" sz="2000" dirty="0" smtClean="0"/>
              <a:t>Display data to the user in real time in an easy to understand format</a:t>
            </a:r>
          </a:p>
          <a:p>
            <a:r>
              <a:rPr lang="en-US" sz="2000" dirty="0" smtClean="0"/>
              <a:t>Store gathered data for the user to view later</a:t>
            </a:r>
          </a:p>
          <a:p>
            <a:r>
              <a:rPr lang="en-US" sz="2000" dirty="0" smtClean="0"/>
              <a:t>Give advice for improving fuel efficiency</a:t>
            </a:r>
          </a:p>
          <a:p>
            <a:r>
              <a:rPr lang="en-US" sz="2000" dirty="0" smtClean="0"/>
              <a:t>Allow the user to see improvements over time</a:t>
            </a:r>
            <a:endParaRPr lang="en-US" sz="2000" dirty="0"/>
          </a:p>
        </p:txBody>
      </p:sp>
    </p:spTree>
    <p:extLst>
      <p:ext uri="{BB962C8B-B14F-4D97-AF65-F5344CB8AC3E}">
        <p14:creationId xmlns:p14="http://schemas.microsoft.com/office/powerpoint/2010/main" val="249056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Efficiency Calculations</a:t>
            </a:r>
            <a:endParaRPr lang="en-US" dirty="0"/>
          </a:p>
        </p:txBody>
      </p:sp>
      <p:sp>
        <p:nvSpPr>
          <p:cNvPr id="3" name="Content Placeholder 2"/>
          <p:cNvSpPr>
            <a:spLocks noGrp="1"/>
          </p:cNvSpPr>
          <p:nvPr>
            <p:ph idx="1"/>
          </p:nvPr>
        </p:nvSpPr>
        <p:spPr/>
        <p:txBody>
          <a:bodyPr/>
          <a:lstStyle/>
          <a:p>
            <a:r>
              <a:rPr lang="en-US" sz="2000" dirty="0" smtClean="0"/>
              <a:t>The user’s score is calculated on a 0 to 100% scale</a:t>
            </a:r>
          </a:p>
          <a:p>
            <a:r>
              <a:rPr lang="en-US" sz="2000" dirty="0" smtClean="0"/>
              <a:t>To calculate the score, the past 9 accelerations and the current acceleration are added together and a weighted average is applied, giving a higher weight to the most recent acceleration.</a:t>
            </a:r>
          </a:p>
          <a:p>
            <a:r>
              <a:rPr lang="en-US" sz="2000" dirty="0" smtClean="0">
                <a:solidFill>
                  <a:schemeClr val="tx1"/>
                </a:solidFill>
              </a:rPr>
              <a:t>The accelerations are calculated using the current velocity and past velocity and divided by the time in between the velocities, which is 50ms</a:t>
            </a:r>
          </a:p>
          <a:p>
            <a:r>
              <a:rPr lang="en-US" sz="2000" dirty="0" smtClean="0"/>
              <a:t>If the user is accelerating, the average acceleration is multiplied by a factor of 10 to produce the score out of 100</a:t>
            </a:r>
          </a:p>
          <a:p>
            <a:r>
              <a:rPr lang="en-US" sz="2000" dirty="0" smtClean="0">
                <a:solidFill>
                  <a:schemeClr val="tx1"/>
                </a:solidFill>
              </a:rPr>
              <a:t>If the user is decelerating, the average acceleration is multiplied by a factor of 6.25 to produce the score out of 100</a:t>
            </a:r>
          </a:p>
          <a:p>
            <a:r>
              <a:rPr lang="en-US" sz="2000" dirty="0" smtClean="0"/>
              <a:t>This is because using the </a:t>
            </a:r>
            <a:r>
              <a:rPr lang="en-US" sz="2000" dirty="0" smtClean="0"/>
              <a:t>brakes </a:t>
            </a:r>
            <a:r>
              <a:rPr lang="en-US" sz="2000" dirty="0" smtClean="0"/>
              <a:t>has a greater affect on acceleration, so the affect on the score needed to be decreased</a:t>
            </a:r>
            <a:endParaRPr lang="en-US" sz="1800" dirty="0">
              <a:solidFill>
                <a:schemeClr val="tx1"/>
              </a:solidFill>
            </a:endParaRPr>
          </a:p>
        </p:txBody>
      </p:sp>
    </p:spTree>
    <p:extLst>
      <p:ext uri="{BB962C8B-B14F-4D97-AF65-F5344CB8AC3E}">
        <p14:creationId xmlns:p14="http://schemas.microsoft.com/office/powerpoint/2010/main" val="2193105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Efficiency Calculations</a:t>
            </a:r>
            <a:endParaRPr lang="en-US" dirty="0"/>
          </a:p>
        </p:txBody>
      </p:sp>
      <p:sp>
        <p:nvSpPr>
          <p:cNvPr id="3" name="Content Placeholder 2"/>
          <p:cNvSpPr>
            <a:spLocks noGrp="1"/>
          </p:cNvSpPr>
          <p:nvPr>
            <p:ph idx="1"/>
          </p:nvPr>
        </p:nvSpPr>
        <p:spPr/>
        <p:txBody>
          <a:bodyPr>
            <a:normAutofit/>
          </a:bodyPr>
          <a:lstStyle/>
          <a:p>
            <a:r>
              <a:rPr lang="en-US" sz="2000" dirty="0" smtClean="0"/>
              <a:t>Suggestions on  how to improve fuel efficiency are presented to the driver while the vehicle is not moving.</a:t>
            </a:r>
          </a:p>
          <a:p>
            <a:r>
              <a:rPr lang="en-US" sz="2000" dirty="0" smtClean="0"/>
              <a:t>These suggestions are based on the user’s driving behaviors.</a:t>
            </a:r>
          </a:p>
          <a:p>
            <a:r>
              <a:rPr lang="en-US" sz="2000" dirty="0" smtClean="0"/>
              <a:t>The factor with the highest score while idle is shown and then reset to zero once the vehicle is in motion, allowing for other suggestions to show up when the vehicle is idle again.</a:t>
            </a:r>
          </a:p>
          <a:p>
            <a:r>
              <a:rPr lang="en-US" sz="2000" dirty="0" smtClean="0"/>
              <a:t>The factors are also stored for long term analysis and not reset to zero.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Efficiency Calculations</a:t>
            </a:r>
            <a:endParaRPr lang="en-US" dirty="0"/>
          </a:p>
        </p:txBody>
      </p:sp>
      <p:sp>
        <p:nvSpPr>
          <p:cNvPr id="3" name="Content Placeholder 2"/>
          <p:cNvSpPr>
            <a:spLocks noGrp="1"/>
          </p:cNvSpPr>
          <p:nvPr>
            <p:ph idx="1"/>
          </p:nvPr>
        </p:nvSpPr>
        <p:spPr/>
        <p:txBody>
          <a:bodyPr>
            <a:normAutofit/>
          </a:bodyPr>
          <a:lstStyle/>
          <a:p>
            <a:r>
              <a:rPr lang="en-US" sz="2000" dirty="0" smtClean="0"/>
              <a:t>The user receives :</a:t>
            </a:r>
          </a:p>
          <a:p>
            <a:r>
              <a:rPr lang="en-US" sz="2000" dirty="0" smtClean="0"/>
              <a:t>1 point for accelerating hard every 30 seconds</a:t>
            </a:r>
          </a:p>
          <a:p>
            <a:pPr lvl="1"/>
            <a:r>
              <a:rPr lang="en-US" sz="1800" dirty="0" smtClean="0"/>
              <a:t>Overall score is under 50% and the accelerator is pressed</a:t>
            </a:r>
          </a:p>
          <a:p>
            <a:r>
              <a:rPr lang="en-US" sz="2000" dirty="0" smtClean="0"/>
              <a:t>1 point for braking hard every 30 seconds</a:t>
            </a:r>
          </a:p>
          <a:p>
            <a:pPr lvl="1"/>
            <a:r>
              <a:rPr lang="en-US" sz="1800" dirty="0" smtClean="0"/>
              <a:t>Overall score is under 50% and the brake pedal is pressed</a:t>
            </a:r>
          </a:p>
          <a:p>
            <a:r>
              <a:rPr lang="en-US" sz="2000" dirty="0" smtClean="0"/>
              <a:t>1 point for accelerating and then braking within 10 seconds</a:t>
            </a:r>
          </a:p>
          <a:p>
            <a:pPr lvl="1"/>
            <a:r>
              <a:rPr lang="en-US" sz="1800" dirty="0" smtClean="0"/>
              <a:t>Counts if the accelerator was pressed over 20%</a:t>
            </a:r>
          </a:p>
          <a:p>
            <a:r>
              <a:rPr lang="en-US" sz="2000" dirty="0" smtClean="0"/>
              <a:t>1 point for driving over 70 mph every 30 seconds</a:t>
            </a:r>
          </a:p>
          <a:p>
            <a:r>
              <a:rPr lang="en-US" sz="2000" dirty="0" smtClean="0"/>
              <a:t>1 point for idling over 1 minute</a:t>
            </a:r>
          </a:p>
          <a:p>
            <a:pPr lvl="1"/>
            <a:r>
              <a:rPr lang="en-US" sz="1800" dirty="0" smtClean="0"/>
              <a:t>User automatically receives a message about idling for more than 1 minute, even if another factor has a higher score</a:t>
            </a:r>
          </a:p>
        </p:txBody>
      </p:sp>
    </p:spTree>
    <p:extLst>
      <p:ext uri="{BB962C8B-B14F-4D97-AF65-F5344CB8AC3E}">
        <p14:creationId xmlns:p14="http://schemas.microsoft.com/office/powerpoint/2010/main" val="4009897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692994"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2667000"/>
            <a:ext cx="5105400" cy="1754326"/>
          </a:xfrm>
          <a:prstGeom prst="rect">
            <a:avLst/>
          </a:prstGeom>
          <a:noFill/>
        </p:spPr>
        <p:txBody>
          <a:bodyPr wrap="square" rtlCol="0">
            <a:spAutoFit/>
          </a:bodyPr>
          <a:lstStyle/>
          <a:p>
            <a:r>
              <a:rPr lang="en-US" dirty="0" smtClean="0">
                <a:sym typeface="Wingdings" panose="05000000000000000000" pitchFamily="2" charset="2"/>
              </a:rPr>
              <a:t>User presses this button before driving.</a:t>
            </a:r>
          </a:p>
          <a:p>
            <a:pPr lvl="1"/>
            <a:r>
              <a:rPr lang="en-US" dirty="0" smtClean="0">
                <a:sym typeface="Wingdings" panose="05000000000000000000" pitchFamily="2" charset="2"/>
              </a:rPr>
              <a:t>It displays a solid color depending on the user’s real time driving habits</a:t>
            </a:r>
            <a:r>
              <a:rPr lang="en-US" dirty="0" smtClean="0">
                <a:sym typeface="Wingdings" panose="05000000000000000000" pitchFamily="2" charset="2"/>
              </a:rPr>
              <a:t>. If the sensors detect motion under the right conditions, it plays a noise and shows an image as a warning.</a:t>
            </a:r>
            <a:endParaRPr lang="en-US" dirty="0">
              <a:sym typeface="Wingdings" panose="05000000000000000000" pitchFamily="2" charset="2"/>
            </a:endParaRPr>
          </a:p>
        </p:txBody>
      </p:sp>
    </p:spTree>
    <p:extLst>
      <p:ext uri="{BB962C8B-B14F-4D97-AF65-F5344CB8AC3E}">
        <p14:creationId xmlns:p14="http://schemas.microsoft.com/office/powerpoint/2010/main" val="4103554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87" y="4468078"/>
            <a:ext cx="42672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499" y="4468078"/>
            <a:ext cx="4186238"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3499" y="1981200"/>
            <a:ext cx="4173728" cy="216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188" y="1986887"/>
            <a:ext cx="4267200" cy="2188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045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692994"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67200" y="3048000"/>
            <a:ext cx="5105400" cy="646331"/>
          </a:xfrm>
          <a:prstGeom prst="rect">
            <a:avLst/>
          </a:prstGeom>
          <a:noFill/>
        </p:spPr>
        <p:txBody>
          <a:bodyPr wrap="square" rtlCol="0">
            <a:spAutoFit/>
          </a:bodyPr>
          <a:lstStyle/>
          <a:p>
            <a:r>
              <a:rPr lang="en-US" dirty="0" smtClean="0">
                <a:sym typeface="Wingdings" panose="05000000000000000000" pitchFamily="2" charset="2"/>
              </a:rPr>
              <a:t>User presses this button to view the chart</a:t>
            </a:r>
          </a:p>
          <a:p>
            <a:pPr lvl="1"/>
            <a:r>
              <a:rPr lang="en-US" dirty="0" smtClean="0">
                <a:sym typeface="Wingdings" panose="05000000000000000000" pitchFamily="2" charset="2"/>
              </a:rPr>
              <a:t> of their most recent driving </a:t>
            </a:r>
            <a:r>
              <a:rPr lang="en-US" dirty="0" smtClean="0">
                <a:sym typeface="Wingdings" panose="05000000000000000000" pitchFamily="2" charset="2"/>
              </a:rPr>
              <a:t>session.</a:t>
            </a:r>
            <a:endParaRPr lang="en-US" dirty="0">
              <a:sym typeface="Wingdings" panose="05000000000000000000" pitchFamily="2" charset="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3694331"/>
            <a:ext cx="3714750" cy="315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060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and Specifications</a:t>
            </a:r>
            <a:endParaRPr lang="en-US" dirty="0"/>
          </a:p>
        </p:txBody>
      </p:sp>
      <p:sp>
        <p:nvSpPr>
          <p:cNvPr id="3" name="Content Placeholder 2"/>
          <p:cNvSpPr>
            <a:spLocks noGrp="1"/>
          </p:cNvSpPr>
          <p:nvPr>
            <p:ph idx="1"/>
          </p:nvPr>
        </p:nvSpPr>
        <p:spPr/>
        <p:txBody>
          <a:bodyPr/>
          <a:lstStyle/>
          <a:p>
            <a:r>
              <a:rPr lang="en-US" sz="2000" b="1" dirty="0" smtClean="0"/>
              <a:t>Objectives:</a:t>
            </a:r>
          </a:p>
          <a:p>
            <a:pPr lvl="1"/>
            <a:r>
              <a:rPr lang="en-US" sz="1800" dirty="0" smtClean="0">
                <a:solidFill>
                  <a:schemeClr val="tx1"/>
                </a:solidFill>
              </a:rPr>
              <a:t>Monitor other vehicles and objects near drivers vehicle.</a:t>
            </a:r>
          </a:p>
          <a:p>
            <a:pPr lvl="1"/>
            <a:r>
              <a:rPr lang="en-US" sz="1800" dirty="0" smtClean="0">
                <a:solidFill>
                  <a:schemeClr val="tx1"/>
                </a:solidFill>
              </a:rPr>
              <a:t>Monitor fuel efficiency and driving behaviors.</a:t>
            </a:r>
          </a:p>
          <a:p>
            <a:pPr lvl="1"/>
            <a:r>
              <a:rPr lang="en-US" sz="1800" dirty="0" smtClean="0">
                <a:solidFill>
                  <a:schemeClr val="tx1"/>
                </a:solidFill>
              </a:rPr>
              <a:t>Avoid altering the vehicle in any way.</a:t>
            </a:r>
          </a:p>
          <a:p>
            <a:pPr lvl="1"/>
            <a:r>
              <a:rPr lang="en-US" sz="1800" dirty="0" smtClean="0">
                <a:solidFill>
                  <a:schemeClr val="tx1"/>
                </a:solidFill>
              </a:rPr>
              <a:t>Do not distract the driver!</a:t>
            </a:r>
            <a:endParaRPr lang="en-US" sz="1800" dirty="0" smtClean="0"/>
          </a:p>
          <a:p>
            <a:r>
              <a:rPr lang="en-US" sz="2000" b="1" dirty="0" smtClean="0">
                <a:solidFill>
                  <a:schemeClr val="tx1"/>
                </a:solidFill>
              </a:rPr>
              <a:t>Specifications:</a:t>
            </a:r>
          </a:p>
          <a:p>
            <a:pPr lvl="1"/>
            <a:r>
              <a:rPr lang="en-US" sz="1800" dirty="0" smtClean="0">
                <a:solidFill>
                  <a:schemeClr val="tx1"/>
                </a:solidFill>
              </a:rPr>
              <a:t>Vehicle detection of up to 15 meters.</a:t>
            </a:r>
          </a:p>
          <a:p>
            <a:pPr lvl="1"/>
            <a:r>
              <a:rPr lang="en-US" sz="1800" dirty="0" smtClean="0">
                <a:solidFill>
                  <a:schemeClr val="tx1"/>
                </a:solidFill>
              </a:rPr>
              <a:t>Wireless connection time less then 10 seconds.</a:t>
            </a:r>
          </a:p>
          <a:p>
            <a:pPr lvl="1"/>
            <a:r>
              <a:rPr lang="en-US" sz="1800" dirty="0" smtClean="0">
                <a:solidFill>
                  <a:schemeClr val="tx1"/>
                </a:solidFill>
              </a:rPr>
              <a:t>Long battery life (2+ hrs).</a:t>
            </a:r>
          </a:p>
          <a:p>
            <a:pPr lvl="1"/>
            <a:r>
              <a:rPr lang="en-US" sz="1800" dirty="0" smtClean="0">
                <a:solidFill>
                  <a:schemeClr val="tx1"/>
                </a:solidFill>
              </a:rPr>
              <a:t>Less than 150$.</a:t>
            </a:r>
          </a:p>
          <a:p>
            <a:endParaRPr lang="en-US" sz="2000" dirty="0" smtClean="0">
              <a:solidFill>
                <a:schemeClr val="tx1"/>
              </a:solidFill>
            </a:endParaRPr>
          </a:p>
          <a:p>
            <a:pPr lvl="1"/>
            <a:endParaRPr lang="en-US" sz="1600" dirty="0" smtClean="0">
              <a:solidFill>
                <a:schemeClr val="tx1"/>
              </a:solidFill>
            </a:endParaRPr>
          </a:p>
          <a:p>
            <a:endParaRPr lang="en-US" sz="1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692994"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3246"/>
            <a:ext cx="3352800" cy="537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3581400"/>
            <a:ext cx="535724" cy="523220"/>
          </a:xfrm>
          <a:prstGeom prst="rect">
            <a:avLst/>
          </a:prstGeom>
          <a:noFill/>
        </p:spPr>
        <p:txBody>
          <a:bodyPr wrap="none" rtlCol="0">
            <a:spAutoFit/>
          </a:bodyPr>
          <a:lstStyle/>
          <a:p>
            <a:r>
              <a:rPr lang="en-US" sz="2800" dirty="0" smtClean="0">
                <a:sym typeface="Wingdings" panose="05000000000000000000" pitchFamily="2" charset="2"/>
              </a:rPr>
              <a:t></a:t>
            </a:r>
            <a:endParaRPr lang="en-US" sz="2800" dirty="0"/>
          </a:p>
        </p:txBody>
      </p:sp>
    </p:spTree>
    <p:extLst>
      <p:ext uri="{BB962C8B-B14F-4D97-AF65-F5344CB8AC3E}">
        <p14:creationId xmlns:p14="http://schemas.microsoft.com/office/powerpoint/2010/main" val="2109153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3246"/>
            <a:ext cx="3352800" cy="537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02157" y="1752600"/>
            <a:ext cx="535724" cy="523220"/>
          </a:xfrm>
          <a:prstGeom prst="rect">
            <a:avLst/>
          </a:prstGeom>
          <a:noFill/>
        </p:spPr>
        <p:txBody>
          <a:bodyPr wrap="none" rtlCol="0">
            <a:spAutoFit/>
          </a:bodyPr>
          <a:lstStyle/>
          <a:p>
            <a:r>
              <a:rPr lang="en-US" sz="2800" dirty="0" smtClean="0">
                <a:sym typeface="Wingdings" panose="05000000000000000000" pitchFamily="2" charset="2"/>
              </a:rPr>
              <a:t></a:t>
            </a:r>
            <a:endParaRPr lang="en-US" sz="2800" dirty="0"/>
          </a:p>
        </p:txBody>
      </p:sp>
      <p:sp>
        <p:nvSpPr>
          <p:cNvPr id="6" name="TextBox 5"/>
          <p:cNvSpPr txBox="1"/>
          <p:nvPr/>
        </p:nvSpPr>
        <p:spPr>
          <a:xfrm>
            <a:off x="457200" y="2131747"/>
            <a:ext cx="3657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ym typeface="Wingdings" panose="05000000000000000000" pitchFamily="2" charset="2"/>
              </a:rPr>
              <a:t>Displays a graph showing one data point per driving session, allowing the user to see how they have improved over time.</a:t>
            </a:r>
          </a:p>
          <a:p>
            <a:endParaRPr lang="en-US" dirty="0">
              <a:sym typeface="Wingdings" panose="05000000000000000000" pitchFamily="2" charset="2"/>
            </a:endParaRPr>
          </a:p>
          <a:p>
            <a:pPr marL="285750" indent="-285750">
              <a:buFont typeface="Arial" panose="020B0604020202020204" pitchFamily="34" charset="0"/>
              <a:buChar char="•"/>
            </a:pPr>
            <a:r>
              <a:rPr lang="en-US" dirty="0" smtClean="0">
                <a:sym typeface="Wingdings" panose="05000000000000000000" pitchFamily="2" charset="2"/>
              </a:rPr>
              <a:t>Stores data for all driving sessions, not just the most recent ones.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83" y="4347264"/>
            <a:ext cx="3521073" cy="25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641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3246"/>
            <a:ext cx="3352800" cy="537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6276" y="2286000"/>
            <a:ext cx="535724" cy="523220"/>
          </a:xfrm>
          <a:prstGeom prst="rect">
            <a:avLst/>
          </a:prstGeom>
          <a:noFill/>
        </p:spPr>
        <p:txBody>
          <a:bodyPr wrap="none" rtlCol="0">
            <a:spAutoFit/>
          </a:bodyPr>
          <a:lstStyle/>
          <a:p>
            <a:r>
              <a:rPr lang="en-US" sz="2800" dirty="0">
                <a:sym typeface="Wingdings" panose="05000000000000000000" pitchFamily="2" charset="2"/>
              </a:rPr>
              <a:t></a:t>
            </a:r>
            <a:endParaRPr lang="en-US" sz="2800" dirty="0"/>
          </a:p>
        </p:txBody>
      </p:sp>
      <p:sp>
        <p:nvSpPr>
          <p:cNvPr id="6" name="TextBox 5"/>
          <p:cNvSpPr txBox="1"/>
          <p:nvPr/>
        </p:nvSpPr>
        <p:spPr>
          <a:xfrm>
            <a:off x="1142901" y="2362944"/>
            <a:ext cx="2958152" cy="369332"/>
          </a:xfrm>
          <a:prstGeom prst="rect">
            <a:avLst/>
          </a:prstGeom>
          <a:noFill/>
        </p:spPr>
        <p:txBody>
          <a:bodyPr wrap="square" rtlCol="0">
            <a:spAutoFit/>
          </a:bodyPr>
          <a:lstStyle/>
          <a:p>
            <a:r>
              <a:rPr lang="en-US" dirty="0" smtClean="0">
                <a:sym typeface="Wingdings" panose="05000000000000000000" pitchFamily="2" charset="2"/>
              </a:rPr>
              <a:t>Most recent driving session</a:t>
            </a:r>
          </a:p>
        </p:txBody>
      </p:sp>
      <p:sp>
        <p:nvSpPr>
          <p:cNvPr id="7" name="TextBox 6"/>
          <p:cNvSpPr txBox="1"/>
          <p:nvPr/>
        </p:nvSpPr>
        <p:spPr>
          <a:xfrm>
            <a:off x="4036276" y="6177619"/>
            <a:ext cx="535724" cy="523220"/>
          </a:xfrm>
          <a:prstGeom prst="rect">
            <a:avLst/>
          </a:prstGeom>
          <a:noFill/>
        </p:spPr>
        <p:txBody>
          <a:bodyPr wrap="none" rtlCol="0">
            <a:spAutoFit/>
          </a:bodyPr>
          <a:lstStyle/>
          <a:p>
            <a:r>
              <a:rPr lang="en-US" sz="2800" dirty="0">
                <a:sym typeface="Wingdings" panose="05000000000000000000" pitchFamily="2" charset="2"/>
              </a:rPr>
              <a:t></a:t>
            </a:r>
            <a:endParaRPr lang="en-US" sz="2800" dirty="0"/>
          </a:p>
        </p:txBody>
      </p:sp>
      <p:sp>
        <p:nvSpPr>
          <p:cNvPr id="8" name="TextBox 7"/>
          <p:cNvSpPr txBox="1"/>
          <p:nvPr/>
        </p:nvSpPr>
        <p:spPr>
          <a:xfrm>
            <a:off x="1022939" y="6254563"/>
            <a:ext cx="3198075" cy="369332"/>
          </a:xfrm>
          <a:prstGeom prst="rect">
            <a:avLst/>
          </a:prstGeom>
          <a:noFill/>
        </p:spPr>
        <p:txBody>
          <a:bodyPr wrap="square" rtlCol="0">
            <a:spAutoFit/>
          </a:bodyPr>
          <a:lstStyle/>
          <a:p>
            <a:r>
              <a:rPr lang="en-US" dirty="0" smtClean="0">
                <a:sym typeface="Wingdings" panose="05000000000000000000" pitchFamily="2" charset="2"/>
              </a:rPr>
              <a:t>Oldest stored driving session</a:t>
            </a:r>
          </a:p>
        </p:txBody>
      </p:sp>
    </p:spTree>
    <p:extLst>
      <p:ext uri="{BB962C8B-B14F-4D97-AF65-F5344CB8AC3E}">
        <p14:creationId xmlns:p14="http://schemas.microsoft.com/office/powerpoint/2010/main" val="2584926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692994"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38600" y="4114800"/>
            <a:ext cx="5105400" cy="923330"/>
          </a:xfrm>
          <a:prstGeom prst="rect">
            <a:avLst/>
          </a:prstGeom>
          <a:noFill/>
        </p:spPr>
        <p:txBody>
          <a:bodyPr wrap="square" rtlCol="0">
            <a:spAutoFit/>
          </a:bodyPr>
          <a:lstStyle/>
          <a:p>
            <a:r>
              <a:rPr lang="en-US" dirty="0" smtClean="0">
                <a:sym typeface="Wingdings" panose="05000000000000000000" pitchFamily="2" charset="2"/>
              </a:rPr>
              <a:t>User presses this button to view an overview</a:t>
            </a:r>
          </a:p>
          <a:p>
            <a:pPr lvl="1"/>
            <a:r>
              <a:rPr lang="en-US" dirty="0" smtClean="0">
                <a:sym typeface="Wingdings" panose="05000000000000000000" pitchFamily="2" charset="2"/>
              </a:rPr>
              <a:t>of their fuel economy and suggestions for improving their fuel economy.</a:t>
            </a:r>
            <a:endParaRPr lang="en-US" dirty="0">
              <a:sym typeface="Wingdings" panose="05000000000000000000" pitchFamily="2" charset="2"/>
            </a:endParaRPr>
          </a:p>
        </p:txBody>
      </p:sp>
    </p:spTree>
    <p:extLst>
      <p:ext uri="{BB962C8B-B14F-4D97-AF65-F5344CB8AC3E}">
        <p14:creationId xmlns:p14="http://schemas.microsoft.com/office/powerpoint/2010/main" val="8146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4" name="TextBox 3"/>
          <p:cNvSpPr txBox="1"/>
          <p:nvPr/>
        </p:nvSpPr>
        <p:spPr>
          <a:xfrm>
            <a:off x="3862274" y="2648634"/>
            <a:ext cx="5105400" cy="1200329"/>
          </a:xfrm>
          <a:prstGeom prst="rect">
            <a:avLst/>
          </a:prstGeom>
          <a:noFill/>
        </p:spPr>
        <p:txBody>
          <a:bodyPr wrap="square" rtlCol="0">
            <a:spAutoFit/>
          </a:bodyPr>
          <a:lstStyle/>
          <a:p>
            <a:r>
              <a:rPr lang="en-US" dirty="0" smtClean="0">
                <a:sym typeface="Wingdings" panose="05000000000000000000" pitchFamily="2" charset="2"/>
              </a:rPr>
              <a:t>This shows how much the fuel economy score</a:t>
            </a:r>
          </a:p>
          <a:p>
            <a:pPr lvl="1"/>
            <a:r>
              <a:rPr lang="en-US" dirty="0" smtClean="0">
                <a:sym typeface="Wingdings" panose="05000000000000000000" pitchFamily="2" charset="2"/>
              </a:rPr>
              <a:t>has </a:t>
            </a:r>
            <a:r>
              <a:rPr lang="en-US" dirty="0" smtClean="0">
                <a:sym typeface="Wingdings" panose="05000000000000000000" pitchFamily="2" charset="2"/>
              </a:rPr>
              <a:t>increased or decreased </a:t>
            </a:r>
            <a:r>
              <a:rPr lang="en-US" dirty="0" smtClean="0">
                <a:sym typeface="Wingdings" panose="05000000000000000000" pitchFamily="2" charset="2"/>
              </a:rPr>
              <a:t>compared to the average of the past 9 drives to </a:t>
            </a:r>
            <a:r>
              <a:rPr lang="en-US" dirty="0" smtClean="0">
                <a:sym typeface="Wingdings" panose="05000000000000000000" pitchFamily="2" charset="2"/>
              </a:rPr>
              <a:t>let the driver know if they are improving at a glance.</a:t>
            </a:r>
            <a:endParaRPr lang="en-US" dirty="0">
              <a:sym typeface="Wingdings" panose="05000000000000000000" pitchFamily="2" charset="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5870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25" y="2057401"/>
            <a:ext cx="3598317"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008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4" name="TextBox 3"/>
          <p:cNvSpPr txBox="1"/>
          <p:nvPr/>
        </p:nvSpPr>
        <p:spPr>
          <a:xfrm>
            <a:off x="3859999" y="2971800"/>
            <a:ext cx="5105400" cy="646331"/>
          </a:xfrm>
          <a:prstGeom prst="rect">
            <a:avLst/>
          </a:prstGeom>
          <a:noFill/>
        </p:spPr>
        <p:txBody>
          <a:bodyPr wrap="square" rtlCol="0">
            <a:spAutoFit/>
          </a:bodyPr>
          <a:lstStyle/>
          <a:p>
            <a:r>
              <a:rPr lang="en-US" dirty="0" smtClean="0">
                <a:sym typeface="Wingdings" panose="05000000000000000000" pitchFamily="2" charset="2"/>
              </a:rPr>
              <a:t>The best and worst overall scores are shown </a:t>
            </a:r>
          </a:p>
          <a:p>
            <a:pPr lvl="1"/>
            <a:r>
              <a:rPr lang="en-US" dirty="0" smtClean="0">
                <a:sym typeface="Wingdings" panose="05000000000000000000" pitchFamily="2" charset="2"/>
              </a:rPr>
              <a:t>here.</a:t>
            </a:r>
            <a:endParaRPr lang="en-US" dirty="0">
              <a:sym typeface="Wingdings" panose="05000000000000000000" pitchFamily="2" charset="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5870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59831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058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4" name="TextBox 3"/>
          <p:cNvSpPr txBox="1"/>
          <p:nvPr/>
        </p:nvSpPr>
        <p:spPr>
          <a:xfrm>
            <a:off x="3859999" y="3886200"/>
            <a:ext cx="5105400" cy="1200329"/>
          </a:xfrm>
          <a:prstGeom prst="rect">
            <a:avLst/>
          </a:prstGeom>
          <a:noFill/>
        </p:spPr>
        <p:txBody>
          <a:bodyPr wrap="square" rtlCol="0">
            <a:spAutoFit/>
          </a:bodyPr>
          <a:lstStyle/>
          <a:p>
            <a:r>
              <a:rPr lang="en-US" dirty="0" smtClean="0">
                <a:sym typeface="Wingdings" panose="05000000000000000000" pitchFamily="2" charset="2"/>
              </a:rPr>
              <a:t>The top 3 bad driving habits are displayed for </a:t>
            </a:r>
          </a:p>
          <a:p>
            <a:pPr lvl="1"/>
            <a:r>
              <a:rPr lang="en-US" dirty="0" smtClean="0">
                <a:sym typeface="Wingdings" panose="05000000000000000000" pitchFamily="2" charset="2"/>
              </a:rPr>
              <a:t>the user to easily see. The percentage shows how much they are doing that behavior in comparison to </a:t>
            </a:r>
            <a:r>
              <a:rPr lang="en-US" dirty="0" smtClean="0">
                <a:sym typeface="Wingdings" panose="05000000000000000000" pitchFamily="2" charset="2"/>
              </a:rPr>
              <a:t>other behaviors.</a:t>
            </a:r>
            <a:endParaRPr lang="en-US" dirty="0">
              <a:sym typeface="Wingdings" panose="05000000000000000000" pitchFamily="2" charset="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5870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57400"/>
            <a:ext cx="359831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0527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4" name="TextBox 3"/>
          <p:cNvSpPr txBox="1"/>
          <p:nvPr/>
        </p:nvSpPr>
        <p:spPr>
          <a:xfrm>
            <a:off x="3859999" y="5288507"/>
            <a:ext cx="5105400" cy="646331"/>
          </a:xfrm>
          <a:prstGeom prst="rect">
            <a:avLst/>
          </a:prstGeom>
          <a:noFill/>
        </p:spPr>
        <p:txBody>
          <a:bodyPr wrap="square" rtlCol="0">
            <a:spAutoFit/>
          </a:bodyPr>
          <a:lstStyle/>
          <a:p>
            <a:r>
              <a:rPr lang="en-US" dirty="0" smtClean="0">
                <a:sym typeface="Wingdings" panose="05000000000000000000" pitchFamily="2" charset="2"/>
              </a:rPr>
              <a:t>User presses this button to see the scores for </a:t>
            </a:r>
          </a:p>
          <a:p>
            <a:pPr lvl="1"/>
            <a:r>
              <a:rPr lang="en-US" dirty="0" smtClean="0">
                <a:sym typeface="Wingdings" panose="05000000000000000000" pitchFamily="2" charset="2"/>
              </a:rPr>
              <a:t>all 5 driving habits.</a:t>
            </a:r>
            <a:endParaRPr lang="en-US" dirty="0">
              <a:sym typeface="Wingdings" panose="05000000000000000000" pitchFamily="2" charset="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5870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498" y="2286000"/>
            <a:ext cx="4674401" cy="252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75" y="2057400"/>
            <a:ext cx="359831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89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4" name="TextBox 3"/>
          <p:cNvSpPr txBox="1"/>
          <p:nvPr/>
        </p:nvSpPr>
        <p:spPr>
          <a:xfrm>
            <a:off x="3787211" y="6129445"/>
            <a:ext cx="5105400" cy="646331"/>
          </a:xfrm>
          <a:prstGeom prst="rect">
            <a:avLst/>
          </a:prstGeom>
          <a:noFill/>
        </p:spPr>
        <p:txBody>
          <a:bodyPr wrap="square" rtlCol="0">
            <a:spAutoFit/>
          </a:bodyPr>
          <a:lstStyle/>
          <a:p>
            <a:r>
              <a:rPr lang="en-US" dirty="0" smtClean="0">
                <a:sym typeface="Wingdings" panose="05000000000000000000" pitchFamily="2" charset="2"/>
              </a:rPr>
              <a:t>A random fuel efficiency hint is shown here. </a:t>
            </a:r>
          </a:p>
          <a:p>
            <a:pPr algn="r"/>
            <a:r>
              <a:rPr lang="en-US" dirty="0" smtClean="0">
                <a:sym typeface="Wingdings" panose="05000000000000000000" pitchFamily="2" charset="2"/>
              </a:rPr>
              <a:t>There are 7 possible hints that can be shown.</a:t>
            </a:r>
            <a:endParaRPr lang="en-US" dirty="0">
              <a:sym typeface="Wingdings" panose="05000000000000000000" pitchFamily="2" charset="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358704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99" y="2057401"/>
            <a:ext cx="3598318" cy="48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4446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692994"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91000" y="4648200"/>
            <a:ext cx="535724" cy="523220"/>
          </a:xfrm>
          <a:prstGeom prst="rect">
            <a:avLst/>
          </a:prstGeom>
        </p:spPr>
        <p:txBody>
          <a:bodyPr wrap="none">
            <a:spAutoFit/>
          </a:bodyPr>
          <a:lstStyle/>
          <a:p>
            <a:r>
              <a:rPr lang="en-US" sz="2800" dirty="0">
                <a:sym typeface="Wingdings" panose="05000000000000000000" pitchFamily="2" charset="2"/>
              </a:rPr>
              <a:t></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885535" cy="521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10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22531" name="AutoShape 3" descr="https://pod51038.outlook.com/owa/service.svc/s/GetFileAttachment?id=AAMkADVjYjliZmMyLTY5M2MtNGY1MS04MmIyLTZiMGNhMmVjNjhlMABGAAAAAAAU8OYDDL1RRbzqc8e2cQdpBwB%2Bc24msS6JRIePxMBfFayGAAAAyIpoAAAW%2Fcan4OiRR4HLAv1KDecQAACAwpuqAAABEgAQAAhRNLypRcxBkwlPJKryteU%3D&amp;isImagePreview=True&amp;X-OWA-CANARY=iNk5KBmj7UirjFTRMRJ1_CQgz-LK8NAIEeFafLkgmEVGR5sRoOR84lxP1VltNoz3lemqh06jUJ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C:\Users\Victor\Desktop\CDR\Pictures\overall.png"/>
          <p:cNvPicPr>
            <a:picLocks noChangeAspect="1" noChangeArrowheads="1"/>
          </p:cNvPicPr>
          <p:nvPr/>
        </p:nvPicPr>
        <p:blipFill>
          <a:blip r:embed="rId2"/>
          <a:srcRect/>
          <a:stretch>
            <a:fillRect/>
          </a:stretch>
        </p:blipFill>
        <p:spPr bwMode="auto">
          <a:xfrm>
            <a:off x="838200" y="2286000"/>
            <a:ext cx="6866215" cy="387891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692994"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91000" y="4648200"/>
            <a:ext cx="535724" cy="523220"/>
          </a:xfrm>
          <a:prstGeom prst="rect">
            <a:avLst/>
          </a:prstGeom>
        </p:spPr>
        <p:txBody>
          <a:bodyPr wrap="none">
            <a:spAutoFit/>
          </a:bodyPr>
          <a:lstStyle/>
          <a:p>
            <a:r>
              <a:rPr lang="en-US" sz="2800" dirty="0">
                <a:sym typeface="Wingdings" panose="05000000000000000000" pitchFamily="2" charset="2"/>
              </a:rPr>
              <a:t></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3885535" cy="521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23999"/>
            <a:ext cx="3885535" cy="521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059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13" y="2057400"/>
            <a:ext cx="218598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79" y="2057400"/>
            <a:ext cx="218598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6809" y="2053005"/>
            <a:ext cx="2188313" cy="3890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2057400"/>
            <a:ext cx="218598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498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to Date</a:t>
            </a:r>
            <a:endParaRPr lang="en-US" dirty="0"/>
          </a:p>
        </p:txBody>
      </p:sp>
      <p:pic>
        <p:nvPicPr>
          <p:cNvPr id="51201" name="Picture 1" descr="C:\Users\Victor\Desktop\CDR\Pictures\progress.png"/>
          <p:cNvPicPr>
            <a:picLocks noGrp="1" noChangeAspect="1" noChangeArrowheads="1"/>
          </p:cNvPicPr>
          <p:nvPr>
            <p:ph idx="1"/>
          </p:nvPr>
        </p:nvPicPr>
        <p:blipFill>
          <a:blip r:embed="rId2"/>
          <a:srcRect/>
          <a:stretch>
            <a:fillRect/>
          </a:stretch>
        </p:blipFill>
        <p:spPr bwMode="auto">
          <a:xfrm>
            <a:off x="228600" y="2209800"/>
            <a:ext cx="8671387" cy="404523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Distribution</a:t>
            </a:r>
            <a:endParaRPr lang="en-US" dirty="0"/>
          </a:p>
        </p:txBody>
      </p:sp>
      <p:graphicFrame>
        <p:nvGraphicFramePr>
          <p:cNvPr id="4" name="Content Placeholder 3"/>
          <p:cNvGraphicFramePr>
            <a:graphicFrameLocks noGrp="1"/>
          </p:cNvGraphicFramePr>
          <p:nvPr>
            <p:ph idx="1"/>
          </p:nvPr>
        </p:nvGraphicFramePr>
        <p:xfrm>
          <a:off x="457201" y="2249488"/>
          <a:ext cx="7924802" cy="1752600"/>
        </p:xfrm>
        <a:graphic>
          <a:graphicData uri="http://schemas.openxmlformats.org/drawingml/2006/table">
            <a:tbl>
              <a:tblPr firstRow="1" bandRow="1">
                <a:tableStyleId>{5C22544A-7EE6-4342-B048-85BDC9FD1C3A}</a:tableStyleId>
              </a:tblPr>
              <a:tblGrid>
                <a:gridCol w="1692675"/>
                <a:gridCol w="1355324"/>
                <a:gridCol w="990600"/>
                <a:gridCol w="1447800"/>
                <a:gridCol w="1143000"/>
                <a:gridCol w="1295403"/>
              </a:tblGrid>
              <a:tr h="370840">
                <a:tc>
                  <a:txBody>
                    <a:bodyPr/>
                    <a:lstStyle/>
                    <a:p>
                      <a:pPr algn="ctr"/>
                      <a:endParaRPr lang="en-US" dirty="0"/>
                    </a:p>
                  </a:txBody>
                  <a:tcPr/>
                </a:tc>
                <a:tc>
                  <a:txBody>
                    <a:bodyPr/>
                    <a:lstStyle/>
                    <a:p>
                      <a:pPr algn="ctr"/>
                      <a:r>
                        <a:rPr lang="en-US" dirty="0" smtClean="0"/>
                        <a:t>Wireless Comm.</a:t>
                      </a:r>
                      <a:endParaRPr lang="en-US" dirty="0"/>
                    </a:p>
                  </a:txBody>
                  <a:tcPr/>
                </a:tc>
                <a:tc>
                  <a:txBody>
                    <a:bodyPr/>
                    <a:lstStyle/>
                    <a:p>
                      <a:pPr algn="ctr"/>
                      <a:r>
                        <a:rPr lang="en-US" dirty="0" smtClean="0"/>
                        <a:t>Power</a:t>
                      </a:r>
                      <a:endParaRPr lang="en-US" dirty="0"/>
                    </a:p>
                  </a:txBody>
                  <a:tcPr/>
                </a:tc>
                <a:tc>
                  <a:txBody>
                    <a:bodyPr/>
                    <a:lstStyle/>
                    <a:p>
                      <a:pPr algn="ctr"/>
                      <a:r>
                        <a:rPr lang="en-US" dirty="0" smtClean="0"/>
                        <a:t>Hardware</a:t>
                      </a:r>
                      <a:endParaRPr lang="en-US" dirty="0"/>
                    </a:p>
                  </a:txBody>
                  <a:tcPr/>
                </a:tc>
                <a:tc>
                  <a:txBody>
                    <a:bodyPr/>
                    <a:lstStyle/>
                    <a:p>
                      <a:pPr algn="ctr"/>
                      <a:r>
                        <a:rPr lang="en-US" dirty="0" smtClean="0"/>
                        <a:t>Camera</a:t>
                      </a:r>
                      <a:endParaRPr lang="en-US" dirty="0"/>
                    </a:p>
                  </a:txBody>
                  <a:tcPr/>
                </a:tc>
                <a:tc>
                  <a:txBody>
                    <a:bodyPr/>
                    <a:lstStyle/>
                    <a:p>
                      <a:pPr algn="ctr"/>
                      <a:r>
                        <a:rPr lang="en-US" dirty="0" smtClean="0"/>
                        <a:t>Android App</a:t>
                      </a:r>
                      <a:endParaRPr lang="en-US" dirty="0"/>
                    </a:p>
                  </a:txBody>
                  <a:tcPr/>
                </a:tc>
              </a:tr>
              <a:tr h="370840">
                <a:tc>
                  <a:txBody>
                    <a:bodyPr/>
                    <a:lstStyle/>
                    <a:p>
                      <a:pPr algn="ctr"/>
                      <a:r>
                        <a:rPr lang="en-US" dirty="0" smtClean="0"/>
                        <a:t>Aaron</a:t>
                      </a:r>
                      <a:r>
                        <a:rPr lang="en-US" baseline="0" dirty="0" smtClean="0"/>
                        <a:t> </a:t>
                      </a:r>
                      <a:r>
                        <a:rPr lang="en-US" baseline="0" dirty="0" err="1" smtClean="0"/>
                        <a:t>Kost</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Sarah</a:t>
                      </a:r>
                      <a:r>
                        <a:rPr lang="en-US" baseline="0" dirty="0" smtClean="0"/>
                        <a:t> </a:t>
                      </a:r>
                      <a:r>
                        <a:rPr lang="en-US" baseline="0" dirty="0" err="1" smtClean="0"/>
                        <a:t>Bokunic</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pPr algn="ctr"/>
                      <a:r>
                        <a:rPr lang="en-US" dirty="0" smtClean="0"/>
                        <a:t>Victor Medina</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4380628"/>
              </p:ext>
            </p:extLst>
          </p:nvPr>
        </p:nvGraphicFramePr>
        <p:xfrm>
          <a:off x="533400" y="1981200"/>
          <a:ext cx="8153401" cy="4632960"/>
        </p:xfrm>
        <a:graphic>
          <a:graphicData uri="http://schemas.openxmlformats.org/drawingml/2006/table">
            <a:tbl>
              <a:tblPr firstRow="1" bandRow="1">
                <a:tableStyleId>{5C22544A-7EE6-4342-B048-85BDC9FD1C3A}</a:tableStyleId>
              </a:tblPr>
              <a:tblGrid>
                <a:gridCol w="2895600"/>
                <a:gridCol w="1905000"/>
                <a:gridCol w="762000"/>
                <a:gridCol w="2590801"/>
              </a:tblGrid>
              <a:tr h="304800">
                <a:tc>
                  <a:txBody>
                    <a:bodyPr/>
                    <a:lstStyle/>
                    <a:p>
                      <a:r>
                        <a:rPr lang="en-US" dirty="0" smtClean="0"/>
                        <a:t>What?</a:t>
                      </a:r>
                      <a:endParaRPr lang="en-US" dirty="0"/>
                    </a:p>
                  </a:txBody>
                  <a:tcPr/>
                </a:tc>
                <a:tc>
                  <a:txBody>
                    <a:bodyPr/>
                    <a:lstStyle/>
                    <a:p>
                      <a:r>
                        <a:rPr lang="en-US" dirty="0" smtClean="0"/>
                        <a:t>Where?</a:t>
                      </a:r>
                      <a:endParaRPr lang="en-US" dirty="0"/>
                    </a:p>
                  </a:txBody>
                  <a:tcPr/>
                </a:tc>
                <a:tc>
                  <a:txBody>
                    <a:bodyPr/>
                    <a:lstStyle/>
                    <a:p>
                      <a:r>
                        <a:rPr lang="en-US" dirty="0" smtClean="0"/>
                        <a:t>Qty.</a:t>
                      </a:r>
                      <a:endParaRPr lang="en-US" dirty="0"/>
                    </a:p>
                  </a:txBody>
                  <a:tcPr/>
                </a:tc>
                <a:tc>
                  <a:txBody>
                    <a:bodyPr/>
                    <a:lstStyle/>
                    <a:p>
                      <a:r>
                        <a:rPr lang="en-US" dirty="0" smtClean="0"/>
                        <a:t>Price</a:t>
                      </a:r>
                      <a:endParaRPr lang="en-US" dirty="0"/>
                    </a:p>
                  </a:txBody>
                  <a:tcPr/>
                </a:tc>
              </a:tr>
              <a:tr h="320040">
                <a:tc>
                  <a:txBody>
                    <a:bodyPr/>
                    <a:lstStyle/>
                    <a:p>
                      <a:r>
                        <a:rPr lang="en-US" dirty="0" smtClean="0"/>
                        <a:t>Op-Amps/IC’s/</a:t>
                      </a:r>
                      <a:r>
                        <a:rPr lang="en-US" baseline="0" dirty="0" smtClean="0"/>
                        <a:t>Regulators</a:t>
                      </a:r>
                      <a:endParaRPr lang="en-US" dirty="0"/>
                    </a:p>
                  </a:txBody>
                  <a:tcPr/>
                </a:tc>
                <a:tc>
                  <a:txBody>
                    <a:bodyPr/>
                    <a:lstStyle/>
                    <a:p>
                      <a:r>
                        <a:rPr lang="en-US" dirty="0" smtClean="0"/>
                        <a:t>(Samples)</a:t>
                      </a:r>
                      <a:endParaRPr lang="en-US" dirty="0"/>
                    </a:p>
                  </a:txBody>
                  <a:tcPr/>
                </a:tc>
                <a:tc>
                  <a:txBody>
                    <a:bodyPr/>
                    <a:lstStyle/>
                    <a:p>
                      <a:r>
                        <a:rPr lang="en-US" dirty="0" smtClean="0"/>
                        <a:t>Vary.</a:t>
                      </a:r>
                      <a:endParaRPr lang="en-US" dirty="0"/>
                    </a:p>
                  </a:txBody>
                  <a:tcPr/>
                </a:tc>
                <a:tc>
                  <a:txBody>
                    <a:bodyPr/>
                    <a:lstStyle/>
                    <a:p>
                      <a:r>
                        <a:rPr lang="en-US" dirty="0" smtClean="0"/>
                        <a:t>$0.00</a:t>
                      </a:r>
                      <a:endParaRPr lang="en-US" dirty="0"/>
                    </a:p>
                  </a:txBody>
                  <a:tcPr/>
                </a:tc>
              </a:tr>
              <a:tr h="411480">
                <a:tc>
                  <a:txBody>
                    <a:bodyPr/>
                    <a:lstStyle/>
                    <a:p>
                      <a:r>
                        <a:rPr lang="en-US" dirty="0" smtClean="0"/>
                        <a:t>HB100 Microwave Sensor</a:t>
                      </a:r>
                      <a:endParaRPr lang="en-US" dirty="0"/>
                    </a:p>
                  </a:txBody>
                  <a:tcPr/>
                </a:tc>
                <a:tc>
                  <a:txBody>
                    <a:bodyPr/>
                    <a:lstStyle/>
                    <a:p>
                      <a:r>
                        <a:rPr lang="en-US" dirty="0" smtClean="0"/>
                        <a:t>ST</a:t>
                      </a:r>
                      <a:r>
                        <a:rPr lang="en-US" baseline="0" dirty="0" smtClean="0"/>
                        <a:t> Electronics</a:t>
                      </a:r>
                      <a:endParaRPr lang="en-US" dirty="0"/>
                    </a:p>
                  </a:txBody>
                  <a:tcPr/>
                </a:tc>
                <a:tc>
                  <a:txBody>
                    <a:bodyPr/>
                    <a:lstStyle/>
                    <a:p>
                      <a:r>
                        <a:rPr lang="en-US" dirty="0" smtClean="0"/>
                        <a:t>2</a:t>
                      </a:r>
                      <a:endParaRPr lang="en-US" dirty="0"/>
                    </a:p>
                  </a:txBody>
                  <a:tcPr/>
                </a:tc>
                <a:tc>
                  <a:txBody>
                    <a:bodyPr/>
                    <a:lstStyle/>
                    <a:p>
                      <a:r>
                        <a:rPr lang="en-US" dirty="0" smtClean="0"/>
                        <a:t>$20.00</a:t>
                      </a:r>
                      <a:endParaRPr lang="en-US" dirty="0"/>
                    </a:p>
                  </a:txBody>
                  <a:tcPr/>
                </a:tc>
              </a:tr>
              <a:tr h="590706">
                <a:tc>
                  <a:txBody>
                    <a:bodyPr/>
                    <a:lstStyle/>
                    <a:p>
                      <a:r>
                        <a:rPr lang="en-US" dirty="0" err="1" smtClean="0"/>
                        <a:t>Maxbotix</a:t>
                      </a:r>
                      <a:r>
                        <a:rPr lang="en-US" baseline="0" dirty="0" smtClean="0"/>
                        <a:t> Ultrasonic Sensor</a:t>
                      </a:r>
                      <a:endParaRPr lang="en-US" dirty="0"/>
                    </a:p>
                  </a:txBody>
                  <a:tcPr/>
                </a:tc>
                <a:tc>
                  <a:txBody>
                    <a:bodyPr/>
                    <a:lstStyle/>
                    <a:p>
                      <a:r>
                        <a:rPr lang="en-US" dirty="0" smtClean="0"/>
                        <a:t>Parallax</a:t>
                      </a:r>
                      <a:endParaRPr lang="en-US" dirty="0"/>
                    </a:p>
                  </a:txBody>
                  <a:tcPr/>
                </a:tc>
                <a:tc>
                  <a:txBody>
                    <a:bodyPr/>
                    <a:lstStyle/>
                    <a:p>
                      <a:r>
                        <a:rPr lang="en-US" dirty="0" smtClean="0"/>
                        <a:t>1</a:t>
                      </a:r>
                      <a:endParaRPr lang="en-US" dirty="0"/>
                    </a:p>
                  </a:txBody>
                  <a:tcPr/>
                </a:tc>
                <a:tc>
                  <a:txBody>
                    <a:bodyPr/>
                    <a:lstStyle/>
                    <a:p>
                      <a:r>
                        <a:rPr lang="en-US" dirty="0" smtClean="0"/>
                        <a:t>$25.95</a:t>
                      </a:r>
                      <a:endParaRPr lang="en-US" dirty="0"/>
                    </a:p>
                  </a:txBody>
                  <a:tcPr/>
                </a:tc>
              </a:tr>
              <a:tr h="426720">
                <a:tc>
                  <a:txBody>
                    <a:bodyPr/>
                    <a:lstStyle/>
                    <a:p>
                      <a:r>
                        <a:rPr lang="en-US" dirty="0" smtClean="0"/>
                        <a:t>RN-42</a:t>
                      </a:r>
                      <a:r>
                        <a:rPr lang="en-US" baseline="0" dirty="0" smtClean="0"/>
                        <a:t> Bluetooth Module</a:t>
                      </a:r>
                    </a:p>
                  </a:txBody>
                  <a:tcPr/>
                </a:tc>
                <a:tc>
                  <a:txBody>
                    <a:bodyPr/>
                    <a:lstStyle/>
                    <a:p>
                      <a:r>
                        <a:rPr lang="en-US" dirty="0" smtClean="0"/>
                        <a:t>Roving Networks</a:t>
                      </a:r>
                      <a:endParaRPr lang="en-US" dirty="0"/>
                    </a:p>
                  </a:txBody>
                  <a:tcPr/>
                </a:tc>
                <a:tc>
                  <a:txBody>
                    <a:bodyPr/>
                    <a:lstStyle/>
                    <a:p>
                      <a:r>
                        <a:rPr lang="en-US" dirty="0" smtClean="0"/>
                        <a:t>1</a:t>
                      </a:r>
                      <a:endParaRPr lang="en-US" dirty="0"/>
                    </a:p>
                  </a:txBody>
                  <a:tcPr/>
                </a:tc>
                <a:tc>
                  <a:txBody>
                    <a:bodyPr/>
                    <a:lstStyle/>
                    <a:p>
                      <a:r>
                        <a:rPr lang="en-US" dirty="0" smtClean="0"/>
                        <a:t>$15.95</a:t>
                      </a:r>
                      <a:endParaRPr lang="en-US" dirty="0"/>
                    </a:p>
                  </a:txBody>
                  <a:tcPr/>
                </a:tc>
              </a:tr>
              <a:tr h="381000">
                <a:tc>
                  <a:txBody>
                    <a:bodyPr/>
                    <a:lstStyle/>
                    <a:p>
                      <a:r>
                        <a:rPr lang="en-US" dirty="0" smtClean="0"/>
                        <a:t>HC-06</a:t>
                      </a:r>
                      <a:r>
                        <a:rPr lang="en-US" baseline="0" dirty="0" smtClean="0"/>
                        <a:t> Bluetooth Module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EXP-tech</a:t>
                      </a:r>
                    </a:p>
                  </a:txBody>
                  <a:tcPr/>
                </a:tc>
                <a:tc>
                  <a:txBody>
                    <a:bodyPr/>
                    <a:lstStyle/>
                    <a:p>
                      <a:r>
                        <a:rPr lang="en-US" dirty="0" smtClean="0"/>
                        <a:t>2</a:t>
                      </a:r>
                      <a:endParaRPr lang="en-US" dirty="0"/>
                    </a:p>
                  </a:txBody>
                  <a:tcPr/>
                </a:tc>
                <a:tc>
                  <a:txBody>
                    <a:bodyPr/>
                    <a:lstStyle/>
                    <a:p>
                      <a:r>
                        <a:rPr lang="en-US" dirty="0" smtClean="0"/>
                        <a:t>$17.98</a:t>
                      </a:r>
                      <a:endParaRPr lang="en-US" dirty="0"/>
                    </a:p>
                  </a:txBody>
                  <a:tcPr/>
                </a:tc>
              </a:tr>
              <a:tr h="337546">
                <a:tc>
                  <a:txBody>
                    <a:bodyPr/>
                    <a:lstStyle/>
                    <a:p>
                      <a:r>
                        <a:rPr lang="en-US" dirty="0" smtClean="0"/>
                        <a:t>USB Webcam</a:t>
                      </a:r>
                      <a:endParaRPr lang="en-US" dirty="0"/>
                    </a:p>
                  </a:txBody>
                  <a:tcPr/>
                </a:tc>
                <a:tc>
                  <a:txBody>
                    <a:bodyPr/>
                    <a:lstStyle/>
                    <a:p>
                      <a:r>
                        <a:rPr lang="en-US" dirty="0" smtClean="0"/>
                        <a:t>PlayStation</a:t>
                      </a:r>
                      <a:endParaRPr lang="en-US" dirty="0"/>
                    </a:p>
                  </a:txBody>
                  <a:tcPr/>
                </a:tc>
                <a:tc>
                  <a:txBody>
                    <a:bodyPr/>
                    <a:lstStyle/>
                    <a:p>
                      <a:r>
                        <a:rPr lang="en-US" dirty="0" smtClean="0"/>
                        <a:t>1</a:t>
                      </a:r>
                      <a:endParaRPr lang="en-US" dirty="0"/>
                    </a:p>
                  </a:txBody>
                  <a:tcPr/>
                </a:tc>
                <a:tc>
                  <a:txBody>
                    <a:bodyPr/>
                    <a:lstStyle/>
                    <a:p>
                      <a:r>
                        <a:rPr lang="en-US" dirty="0" smtClean="0"/>
                        <a:t>$19.99</a:t>
                      </a:r>
                      <a:endParaRPr lang="en-US" dirty="0"/>
                    </a:p>
                  </a:txBody>
                  <a:tcPr/>
                </a:tc>
              </a:tr>
              <a:tr h="337546">
                <a:tc>
                  <a:txBody>
                    <a:bodyPr/>
                    <a:lstStyle/>
                    <a:p>
                      <a:r>
                        <a:rPr lang="en-US" dirty="0" smtClean="0"/>
                        <a:t>Lithium Ion Battery</a:t>
                      </a:r>
                      <a:endParaRPr lang="en-US" dirty="0"/>
                    </a:p>
                  </a:txBody>
                  <a:tcPr/>
                </a:tc>
                <a:tc>
                  <a:txBody>
                    <a:bodyPr/>
                    <a:lstStyle/>
                    <a:p>
                      <a:endParaRPr lang="en-US" dirty="0" smtClean="0"/>
                    </a:p>
                  </a:txBody>
                  <a:tcPr/>
                </a:tc>
                <a:tc>
                  <a:txBody>
                    <a:bodyPr/>
                    <a:lstStyle/>
                    <a:p>
                      <a:r>
                        <a:rPr lang="en-US" dirty="0" smtClean="0"/>
                        <a:t>3</a:t>
                      </a:r>
                      <a:endParaRPr lang="en-US" dirty="0"/>
                    </a:p>
                  </a:txBody>
                  <a:tcPr/>
                </a:tc>
                <a:tc>
                  <a:txBody>
                    <a:bodyPr/>
                    <a:lstStyle/>
                    <a:p>
                      <a:r>
                        <a:rPr lang="en-US" dirty="0" smtClean="0"/>
                        <a:t>$30.00</a:t>
                      </a:r>
                      <a:endParaRPr lang="en-US" dirty="0"/>
                    </a:p>
                  </a:txBody>
                  <a:tcPr/>
                </a:tc>
              </a:tr>
              <a:tr h="337546">
                <a:tc>
                  <a:txBody>
                    <a:bodyPr/>
                    <a:lstStyle/>
                    <a:p>
                      <a:r>
                        <a:rPr lang="en-US" dirty="0" smtClean="0"/>
                        <a:t>Plastic Encasing</a:t>
                      </a:r>
                      <a:endParaRPr lang="en-US" dirty="0"/>
                    </a:p>
                  </a:txBody>
                  <a:tcPr/>
                </a:tc>
                <a:tc>
                  <a:txBody>
                    <a:bodyPr/>
                    <a:lstStyle/>
                    <a:p>
                      <a:r>
                        <a:rPr lang="en-US" dirty="0" err="1" smtClean="0"/>
                        <a:t>Polycase</a:t>
                      </a:r>
                      <a:endParaRPr lang="en-US" dirty="0" smtClean="0"/>
                    </a:p>
                  </a:txBody>
                  <a:tcPr/>
                </a:tc>
                <a:tc>
                  <a:txBody>
                    <a:bodyPr/>
                    <a:lstStyle/>
                    <a:p>
                      <a:r>
                        <a:rPr lang="en-US" dirty="0" smtClean="0"/>
                        <a:t>3</a:t>
                      </a:r>
                      <a:endParaRPr lang="en-US" dirty="0"/>
                    </a:p>
                  </a:txBody>
                  <a:tcPr/>
                </a:tc>
                <a:tc>
                  <a:txBody>
                    <a:bodyPr/>
                    <a:lstStyle/>
                    <a:p>
                      <a:r>
                        <a:rPr lang="en-US" dirty="0" smtClean="0"/>
                        <a:t>$9.00</a:t>
                      </a:r>
                      <a:endParaRPr lang="en-US" dirty="0"/>
                    </a:p>
                  </a:txBody>
                  <a:tcPr/>
                </a:tc>
              </a:tr>
              <a:tr h="337546">
                <a:tc>
                  <a:txBody>
                    <a:bodyPr/>
                    <a:lstStyle/>
                    <a:p>
                      <a:r>
                        <a:rPr lang="en-US" dirty="0" smtClean="0"/>
                        <a:t>PCB</a:t>
                      </a:r>
                      <a:endParaRPr lang="en-US" dirty="0"/>
                    </a:p>
                  </a:txBody>
                  <a:tcPr/>
                </a:tc>
                <a:tc>
                  <a:txBody>
                    <a:bodyPr/>
                    <a:lstStyle/>
                    <a:p>
                      <a:r>
                        <a:rPr lang="en-US" dirty="0" smtClean="0"/>
                        <a:t>OSH Park</a:t>
                      </a:r>
                    </a:p>
                  </a:txBody>
                  <a:tcPr/>
                </a:tc>
                <a:tc>
                  <a:txBody>
                    <a:bodyPr/>
                    <a:lstStyle/>
                    <a:p>
                      <a:r>
                        <a:rPr lang="en-US" dirty="0" smtClean="0"/>
                        <a:t>3</a:t>
                      </a:r>
                      <a:endParaRPr lang="en-US" dirty="0"/>
                    </a:p>
                  </a:txBody>
                  <a:tcPr/>
                </a:tc>
                <a:tc>
                  <a:txBody>
                    <a:bodyPr/>
                    <a:lstStyle/>
                    <a:p>
                      <a:r>
                        <a:rPr lang="en-US" dirty="0" smtClean="0"/>
                        <a:t>$70.00</a:t>
                      </a:r>
                      <a:r>
                        <a:rPr lang="en-US" baseline="0" dirty="0" smtClean="0"/>
                        <a:t> (estimated)</a:t>
                      </a:r>
                      <a:endParaRPr lang="en-US" dirty="0"/>
                    </a:p>
                  </a:txBody>
                  <a:tcPr/>
                </a:tc>
              </a:tr>
              <a:tr h="337546">
                <a:tc gridSpan="3">
                  <a:txBody>
                    <a:bodyPr/>
                    <a:lstStyle/>
                    <a:p>
                      <a:pPr algn="r"/>
                      <a:r>
                        <a:rPr lang="en-US" dirty="0" smtClean="0"/>
                        <a:t>(Estimated) Total</a:t>
                      </a:r>
                      <a:endParaRPr lang="en-US" dirty="0"/>
                    </a:p>
                  </a:txBody>
                  <a:tcPr/>
                </a:tc>
                <a:tc hMerge="1">
                  <a:txBody>
                    <a:bodyPr/>
                    <a:lstStyle/>
                    <a:p>
                      <a:endParaRPr lang="en-US" dirty="0" smtClean="0"/>
                    </a:p>
                  </a:txBody>
                  <a:tcPr/>
                </a:tc>
                <a:tc hMerge="1">
                  <a:txBody>
                    <a:bodyPr/>
                    <a:lstStyle/>
                    <a:p>
                      <a:endParaRPr lang="en-US" dirty="0"/>
                    </a:p>
                  </a:txBody>
                  <a:tcPr/>
                </a:tc>
                <a:tc>
                  <a:txBody>
                    <a:bodyPr/>
                    <a:lstStyle/>
                    <a:p>
                      <a:r>
                        <a:rPr lang="en-US" dirty="0" smtClean="0"/>
                        <a:t>$210.00</a:t>
                      </a:r>
                      <a:endParaRPr lang="en-US"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Problems/Issues</a:t>
            </a:r>
            <a:endParaRPr lang="en-US" dirty="0"/>
          </a:p>
        </p:txBody>
      </p:sp>
      <p:sp>
        <p:nvSpPr>
          <p:cNvPr id="3" name="Content Placeholder 2"/>
          <p:cNvSpPr>
            <a:spLocks noGrp="1"/>
          </p:cNvSpPr>
          <p:nvPr>
            <p:ph idx="1"/>
          </p:nvPr>
        </p:nvSpPr>
        <p:spPr/>
        <p:txBody>
          <a:bodyPr>
            <a:normAutofit/>
          </a:bodyPr>
          <a:lstStyle/>
          <a:p>
            <a:r>
              <a:rPr lang="en-US" sz="2000" dirty="0" smtClean="0"/>
              <a:t>Multiple wireless connections to an Android device.</a:t>
            </a:r>
          </a:p>
          <a:p>
            <a:r>
              <a:rPr lang="en-US" sz="2000" dirty="0" smtClean="0"/>
              <a:t>Noisy analog output from microwave sensor.</a:t>
            </a:r>
          </a:p>
          <a:p>
            <a:r>
              <a:rPr lang="en-US" sz="2000" dirty="0" smtClean="0"/>
              <a:t>No turn signal available in </a:t>
            </a:r>
            <a:r>
              <a:rPr lang="en-US" sz="2000" dirty="0" err="1" smtClean="0"/>
              <a:t>OpenXC</a:t>
            </a:r>
            <a:r>
              <a:rPr lang="en-US" sz="2000" dirty="0" smtClean="0"/>
              <a:t> library.</a:t>
            </a:r>
          </a:p>
          <a:p>
            <a:r>
              <a:rPr lang="en-US" sz="2000" dirty="0" smtClean="0"/>
              <a:t>Android device battery life with multiple Bluetooth connections.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Interface</a:t>
            </a:r>
            <a:endParaRPr lang="en-US" dirty="0"/>
          </a:p>
        </p:txBody>
      </p:sp>
      <p:sp>
        <p:nvSpPr>
          <p:cNvPr id="3" name="Content Placeholder 2"/>
          <p:cNvSpPr>
            <a:spLocks noGrp="1"/>
          </p:cNvSpPr>
          <p:nvPr>
            <p:ph idx="1"/>
          </p:nvPr>
        </p:nvSpPr>
        <p:spPr>
          <a:xfrm>
            <a:off x="457200" y="2249424"/>
            <a:ext cx="4953000" cy="4379976"/>
          </a:xfrm>
        </p:spPr>
        <p:txBody>
          <a:bodyPr/>
          <a:lstStyle/>
          <a:p>
            <a:r>
              <a:rPr lang="en-US" sz="2000" dirty="0" smtClean="0"/>
              <a:t>OBD-II reader provided by Ford.</a:t>
            </a:r>
          </a:p>
          <a:p>
            <a:r>
              <a:rPr lang="en-US" sz="2000" dirty="0" smtClean="0"/>
              <a:t>Access to specific information</a:t>
            </a:r>
          </a:p>
          <a:p>
            <a:pPr lvl="1"/>
            <a:r>
              <a:rPr lang="en-US" sz="1800" dirty="0" smtClean="0">
                <a:solidFill>
                  <a:schemeClr val="tx1"/>
                </a:solidFill>
              </a:rPr>
              <a:t>Brake pedal position</a:t>
            </a:r>
          </a:p>
          <a:p>
            <a:pPr lvl="1"/>
            <a:r>
              <a:rPr lang="en-US" sz="1800" dirty="0" smtClean="0">
                <a:solidFill>
                  <a:schemeClr val="tx1"/>
                </a:solidFill>
              </a:rPr>
              <a:t>Accelerator pedal position</a:t>
            </a:r>
          </a:p>
          <a:p>
            <a:pPr lvl="1"/>
            <a:r>
              <a:rPr lang="en-US" sz="1800" dirty="0" smtClean="0">
                <a:solidFill>
                  <a:schemeClr val="tx1"/>
                </a:solidFill>
              </a:rPr>
              <a:t>Gear lever position (Automatic Transmission)</a:t>
            </a:r>
          </a:p>
          <a:p>
            <a:r>
              <a:rPr lang="en-US" sz="2000" dirty="0" smtClean="0"/>
              <a:t>Sends real time vehicle information to a PC or Android device.</a:t>
            </a:r>
          </a:p>
          <a:p>
            <a:r>
              <a:rPr lang="en-US" sz="2000" dirty="0" smtClean="0">
                <a:solidFill>
                  <a:schemeClr val="tx1"/>
                </a:solidFill>
              </a:rPr>
              <a:t>Bluetooth enabled for wireless communication.</a:t>
            </a:r>
          </a:p>
          <a:p>
            <a:r>
              <a:rPr lang="en-US" sz="2000" dirty="0" smtClean="0">
                <a:solidFill>
                  <a:schemeClr val="tx1"/>
                </a:solidFill>
              </a:rPr>
              <a:t>12V output to power nearby accessories.</a:t>
            </a:r>
          </a:p>
        </p:txBody>
      </p:sp>
      <p:pic>
        <p:nvPicPr>
          <p:cNvPr id="7" name="image34.png"/>
          <p:cNvPicPr/>
          <p:nvPr/>
        </p:nvPicPr>
        <p:blipFill>
          <a:blip r:embed="rId2" cstate="print"/>
          <a:stretch>
            <a:fillRect/>
          </a:stretch>
        </p:blipFill>
        <p:spPr>
          <a:xfrm>
            <a:off x="5410200" y="2743200"/>
            <a:ext cx="3276600" cy="243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Ford </a:t>
            </a:r>
            <a:r>
              <a:rPr lang="en-US" dirty="0" err="1" smtClean="0"/>
              <a:t>OpenXC</a:t>
            </a:r>
            <a:endParaRPr lang="en-US" dirty="0"/>
          </a:p>
        </p:txBody>
      </p:sp>
      <p:sp>
        <p:nvSpPr>
          <p:cNvPr id="3" name="Content Placeholder 2"/>
          <p:cNvSpPr>
            <a:spLocks noGrp="1"/>
          </p:cNvSpPr>
          <p:nvPr>
            <p:ph idx="1"/>
          </p:nvPr>
        </p:nvSpPr>
        <p:spPr/>
        <p:txBody>
          <a:bodyPr>
            <a:normAutofit/>
          </a:bodyPr>
          <a:lstStyle/>
          <a:p>
            <a:r>
              <a:rPr lang="en-US" sz="2000" dirty="0" smtClean="0"/>
              <a:t>A combination of open source hardware and software.</a:t>
            </a:r>
          </a:p>
          <a:p>
            <a:r>
              <a:rPr lang="en-US" sz="2000" dirty="0" smtClean="0"/>
              <a:t>Allows for custom vehicle applications.</a:t>
            </a:r>
          </a:p>
          <a:p>
            <a:r>
              <a:rPr lang="en-US" sz="2000" dirty="0" smtClean="0"/>
              <a:t>Can only be used with Android devices and Ford vehicles.</a:t>
            </a:r>
            <a:endParaRPr lang="en-US" sz="2000" dirty="0"/>
          </a:p>
        </p:txBody>
      </p:sp>
      <p:pic>
        <p:nvPicPr>
          <p:cNvPr id="1026" name="Picture 2" descr="C:\Users\Victor\Downloads\Untitled.png"/>
          <p:cNvPicPr>
            <a:picLocks noChangeAspect="1" noChangeArrowheads="1"/>
          </p:cNvPicPr>
          <p:nvPr/>
        </p:nvPicPr>
        <p:blipFill>
          <a:blip r:embed="rId2"/>
          <a:srcRect/>
          <a:stretch>
            <a:fillRect/>
          </a:stretch>
        </p:blipFill>
        <p:spPr bwMode="auto">
          <a:xfrm>
            <a:off x="304800" y="3810000"/>
            <a:ext cx="8501528" cy="228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a:t>
            </a:r>
            <a:endParaRPr lang="en-US" dirty="0"/>
          </a:p>
        </p:txBody>
      </p:sp>
      <p:sp>
        <p:nvSpPr>
          <p:cNvPr id="3" name="Content Placeholder 2"/>
          <p:cNvSpPr>
            <a:spLocks noGrp="1"/>
          </p:cNvSpPr>
          <p:nvPr>
            <p:ph idx="1"/>
          </p:nvPr>
        </p:nvSpPr>
        <p:spPr>
          <a:xfrm>
            <a:off x="457200" y="2249424"/>
            <a:ext cx="5791200" cy="4325112"/>
          </a:xfrm>
        </p:spPr>
        <p:txBody>
          <a:bodyPr/>
          <a:lstStyle/>
          <a:p>
            <a:r>
              <a:rPr lang="en-US" sz="2000" dirty="0" smtClean="0"/>
              <a:t>Texas Instruments MSP430G2553</a:t>
            </a:r>
          </a:p>
          <a:p>
            <a:r>
              <a:rPr lang="en-US" sz="2000" dirty="0" smtClean="0"/>
              <a:t>Ultra low power consumption</a:t>
            </a:r>
          </a:p>
          <a:p>
            <a:pPr lvl="1"/>
            <a:r>
              <a:rPr lang="en-US" sz="1800" dirty="0" smtClean="0">
                <a:solidFill>
                  <a:schemeClr val="tx1"/>
                </a:solidFill>
              </a:rPr>
              <a:t>Multiple low power modes</a:t>
            </a:r>
          </a:p>
          <a:p>
            <a:pPr lvl="1"/>
            <a:r>
              <a:rPr lang="en-US" sz="1800" dirty="0" smtClean="0">
                <a:solidFill>
                  <a:schemeClr val="tx1"/>
                </a:solidFill>
              </a:rPr>
              <a:t>Wake up from standby mode  in less than 1µs.</a:t>
            </a:r>
          </a:p>
          <a:p>
            <a:r>
              <a:rPr lang="en-US" sz="2000" dirty="0" smtClean="0"/>
              <a:t>Low price for development board.</a:t>
            </a:r>
          </a:p>
          <a:p>
            <a:r>
              <a:rPr lang="en-US" sz="2000" dirty="0" smtClean="0"/>
              <a:t>UART pins for wireless communication.</a:t>
            </a:r>
          </a:p>
          <a:p>
            <a:r>
              <a:rPr lang="en-US" sz="2000" dirty="0" smtClean="0"/>
              <a:t>Integrated ADC peripheral</a:t>
            </a:r>
          </a:p>
          <a:p>
            <a:endParaRPr lang="en-US" sz="2000" dirty="0" smtClean="0"/>
          </a:p>
          <a:p>
            <a:pPr>
              <a:buNone/>
            </a:pPr>
            <a:endParaRPr lang="en-US" dirty="0" smtClean="0"/>
          </a:p>
        </p:txBody>
      </p:sp>
      <p:pic>
        <p:nvPicPr>
          <p:cNvPr id="2050" name="Picture 2" descr="C:\Users\Victor\Desktop\CDR\Pictures\MSP430G2553.jpg"/>
          <p:cNvPicPr>
            <a:picLocks noChangeAspect="1" noChangeArrowheads="1"/>
          </p:cNvPicPr>
          <p:nvPr/>
        </p:nvPicPr>
        <p:blipFill>
          <a:blip r:embed="rId2"/>
          <a:srcRect/>
          <a:stretch>
            <a:fillRect/>
          </a:stretch>
        </p:blipFill>
        <p:spPr bwMode="auto">
          <a:xfrm>
            <a:off x="5334000" y="4572000"/>
            <a:ext cx="3169261" cy="15621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idx="1"/>
          </p:nvPr>
        </p:nvSpPr>
        <p:spPr>
          <a:xfrm>
            <a:off x="457200" y="2249424"/>
            <a:ext cx="5257800" cy="4325112"/>
          </a:xfrm>
        </p:spPr>
        <p:txBody>
          <a:bodyPr>
            <a:normAutofit/>
          </a:bodyPr>
          <a:lstStyle/>
          <a:p>
            <a:r>
              <a:rPr lang="en-US" sz="2000" dirty="0" smtClean="0"/>
              <a:t>Limited by Android device and Vehicle Interface.</a:t>
            </a:r>
          </a:p>
          <a:p>
            <a:r>
              <a:rPr lang="en-US" sz="2000" dirty="0" err="1" smtClean="0"/>
              <a:t>Zigbee</a:t>
            </a:r>
            <a:endParaRPr lang="en-US" sz="2000" dirty="0" smtClean="0"/>
          </a:p>
          <a:p>
            <a:pPr lvl="1"/>
            <a:r>
              <a:rPr lang="en-US" sz="1800" dirty="0" smtClean="0">
                <a:solidFill>
                  <a:schemeClr val="tx1"/>
                </a:solidFill>
              </a:rPr>
              <a:t>Requires available USB connection to interact directly with an Android device.</a:t>
            </a:r>
          </a:p>
          <a:p>
            <a:r>
              <a:rPr lang="en-US" sz="2000" dirty="0" smtClean="0"/>
              <a:t>Wi-Fi</a:t>
            </a:r>
          </a:p>
          <a:p>
            <a:pPr lvl="1"/>
            <a:r>
              <a:rPr lang="en-US" sz="1800" dirty="0" smtClean="0">
                <a:solidFill>
                  <a:schemeClr val="tx1"/>
                </a:solidFill>
              </a:rPr>
              <a:t>Requires the addition of a router in the vehicle.</a:t>
            </a:r>
          </a:p>
          <a:p>
            <a:r>
              <a:rPr lang="en-US" sz="2000" dirty="0" smtClean="0"/>
              <a:t>Bluetooth</a:t>
            </a:r>
          </a:p>
          <a:p>
            <a:pPr lvl="1"/>
            <a:r>
              <a:rPr lang="en-US" sz="1800" dirty="0" smtClean="0">
                <a:solidFill>
                  <a:schemeClr val="tx1"/>
                </a:solidFill>
              </a:rPr>
              <a:t>Can only have 1 SPP UUID connected to the Android phone at a time. (Serial Port)</a:t>
            </a:r>
          </a:p>
          <a:p>
            <a:endParaRPr lang="en-US" dirty="0"/>
          </a:p>
        </p:txBody>
      </p:sp>
      <p:pic>
        <p:nvPicPr>
          <p:cNvPr id="2050" name="Picture 2" descr="C:\Users\Victor\Desktop\CDR\Pictures\bluetooth.jpg"/>
          <p:cNvPicPr>
            <a:picLocks noChangeAspect="1" noChangeArrowheads="1"/>
          </p:cNvPicPr>
          <p:nvPr/>
        </p:nvPicPr>
        <p:blipFill>
          <a:blip r:embed="rId2"/>
          <a:srcRect/>
          <a:stretch>
            <a:fillRect/>
          </a:stretch>
        </p:blipFill>
        <p:spPr bwMode="auto">
          <a:xfrm>
            <a:off x="6858000" y="4800600"/>
            <a:ext cx="838200" cy="1275722"/>
          </a:xfrm>
          <a:prstGeom prst="rect">
            <a:avLst/>
          </a:prstGeom>
          <a:noFill/>
        </p:spPr>
      </p:pic>
      <p:pic>
        <p:nvPicPr>
          <p:cNvPr id="2051" name="Picture 3" descr="C:\Users\Victor\Desktop\CDR\Pictures\zigbee.jpg"/>
          <p:cNvPicPr>
            <a:picLocks noChangeAspect="1" noChangeArrowheads="1"/>
          </p:cNvPicPr>
          <p:nvPr/>
        </p:nvPicPr>
        <p:blipFill>
          <a:blip r:embed="rId3" cstate="print"/>
          <a:srcRect/>
          <a:stretch>
            <a:fillRect/>
          </a:stretch>
        </p:blipFill>
        <p:spPr bwMode="auto">
          <a:xfrm>
            <a:off x="6172200" y="2286000"/>
            <a:ext cx="2209800" cy="2209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idx="1"/>
          </p:nvPr>
        </p:nvSpPr>
        <p:spPr>
          <a:xfrm>
            <a:off x="457200" y="2249424"/>
            <a:ext cx="4876800" cy="4325112"/>
          </a:xfrm>
        </p:spPr>
        <p:txBody>
          <a:bodyPr>
            <a:normAutofit/>
          </a:bodyPr>
          <a:lstStyle/>
          <a:p>
            <a:r>
              <a:rPr lang="en-US" sz="2000" dirty="0" smtClean="0"/>
              <a:t>Decided to use Bluetooth for the blind spot sensors and collision sensor.</a:t>
            </a:r>
          </a:p>
          <a:p>
            <a:r>
              <a:rPr lang="en-US" sz="2000" dirty="0" smtClean="0"/>
              <a:t>Can use low cost modules for simple data transmission.</a:t>
            </a:r>
          </a:p>
          <a:p>
            <a:r>
              <a:rPr lang="en-US" sz="2000" dirty="0" smtClean="0"/>
              <a:t>Create a “custom” </a:t>
            </a:r>
            <a:r>
              <a:rPr lang="en-US" sz="2000" dirty="0" err="1" smtClean="0"/>
              <a:t>piconet</a:t>
            </a:r>
            <a:r>
              <a:rPr lang="en-US" sz="2000" dirty="0" smtClean="0"/>
              <a:t> by cascading communication. This allows the Android device to communicate with each hardware component.</a:t>
            </a:r>
          </a:p>
        </p:txBody>
      </p:sp>
      <p:pic>
        <p:nvPicPr>
          <p:cNvPr id="4" name="Picture 1" descr="C:\Users\Victor\Desktop\CDR\Pictures\android.png"/>
          <p:cNvPicPr>
            <a:picLocks noChangeAspect="1" noChangeArrowheads="1"/>
          </p:cNvPicPr>
          <p:nvPr/>
        </p:nvPicPr>
        <p:blipFill>
          <a:blip r:embed="rId2"/>
          <a:srcRect/>
          <a:stretch>
            <a:fillRect/>
          </a:stretch>
        </p:blipFill>
        <p:spPr bwMode="auto">
          <a:xfrm>
            <a:off x="5334000" y="2362200"/>
            <a:ext cx="3654034" cy="304585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2399</TotalTime>
  <Words>1562</Words>
  <Application>Microsoft Office PowerPoint</Application>
  <PresentationFormat>On-screen Show (4:3)</PresentationFormat>
  <Paragraphs>270</Paragraphs>
  <Slides>46</Slides>
  <Notes>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Urban</vt:lpstr>
      <vt:lpstr>Driving Management System (DMS)</vt:lpstr>
      <vt:lpstr>Design Motivation and Goals</vt:lpstr>
      <vt:lpstr>Objectives and Specifications</vt:lpstr>
      <vt:lpstr>Project Overview</vt:lpstr>
      <vt:lpstr>Vehicle Interface</vt:lpstr>
      <vt:lpstr>Ford OpenXC</vt:lpstr>
      <vt:lpstr>Microcontroller</vt:lpstr>
      <vt:lpstr>Wireless Communication</vt:lpstr>
      <vt:lpstr>Wireless Communication</vt:lpstr>
      <vt:lpstr>Wireless Communication </vt:lpstr>
      <vt:lpstr>Wireless Communication</vt:lpstr>
      <vt:lpstr>Power Management</vt:lpstr>
      <vt:lpstr>Power Management</vt:lpstr>
      <vt:lpstr>Lane Swap Assistance</vt:lpstr>
      <vt:lpstr>Lane Swap Assistance</vt:lpstr>
      <vt:lpstr>Lane Swap Assistance</vt:lpstr>
      <vt:lpstr>Lane Swap Assistance</vt:lpstr>
      <vt:lpstr>Lane Swap Assistance</vt:lpstr>
      <vt:lpstr>Collision Detection</vt:lpstr>
      <vt:lpstr>Collision Detection</vt:lpstr>
      <vt:lpstr>Collision Detection</vt:lpstr>
      <vt:lpstr>Collision Detection</vt:lpstr>
      <vt:lpstr>Fuel Efficiency</vt:lpstr>
      <vt:lpstr>Fuel Efficiency Calculations</vt:lpstr>
      <vt:lpstr>Fuel Efficiency Calculations</vt:lpstr>
      <vt:lpstr>Fuel Efficiency Calculations</vt:lpstr>
      <vt:lpstr>Application</vt:lpstr>
      <vt:lpstr>Application</vt:lpstr>
      <vt:lpstr>Application</vt:lpstr>
      <vt:lpstr>Application</vt:lpstr>
      <vt:lpstr>Application</vt:lpstr>
      <vt:lpstr>Application</vt:lpstr>
      <vt:lpstr>Application</vt:lpstr>
      <vt:lpstr>Application</vt:lpstr>
      <vt:lpstr>Application</vt:lpstr>
      <vt:lpstr>Application</vt:lpstr>
      <vt:lpstr>Application</vt:lpstr>
      <vt:lpstr>Application</vt:lpstr>
      <vt:lpstr>Application</vt:lpstr>
      <vt:lpstr>Application</vt:lpstr>
      <vt:lpstr>Application</vt:lpstr>
      <vt:lpstr>Project to Date</vt:lpstr>
      <vt:lpstr>Work Distribution</vt:lpstr>
      <vt:lpstr>Budget</vt:lpstr>
      <vt:lpstr>Problems/Issues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Victor</dc:creator>
  <cp:lastModifiedBy>Amanda Loupe</cp:lastModifiedBy>
  <cp:revision>192</cp:revision>
  <dcterms:created xsi:type="dcterms:W3CDTF">2014-01-30T19:57:34Z</dcterms:created>
  <dcterms:modified xsi:type="dcterms:W3CDTF">2014-04-15T16:41:26Z</dcterms:modified>
</cp:coreProperties>
</file>